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l-PL" smtClean="0"/>
              <a:t>Kliknij, aby edytować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55FE9DD5-1E3E-4E58-956A-AB651C402476}" type="datetimeFigureOut">
              <a:rPr lang="pl-PL" smtClean="0"/>
              <a:t>21.01.2021</a:t>
            </a:fld>
            <a:endParaRPr lang="pl-PL"/>
          </a:p>
        </p:txBody>
      </p:sp>
      <p:sp>
        <p:nvSpPr>
          <p:cNvPr id="5" name="Footer Placeholder 4"/>
          <p:cNvSpPr>
            <a:spLocks noGrp="1"/>
          </p:cNvSpPr>
          <p:nvPr>
            <p:ph type="ftr" sz="quarter" idx="11"/>
          </p:nvPr>
        </p:nvSpPr>
        <p:spPr/>
        <p:txBody>
          <a:bodyPr/>
          <a:lstStyle/>
          <a:p>
            <a:endParaRPr lang="pl-P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BCE040A-BC96-45B0-B1AA-45892E3CFABB}" type="slidenum">
              <a:rPr lang="pl-PL" smtClean="0"/>
              <a:t>‹#›</a:t>
            </a:fld>
            <a:endParaRPr lang="pl-PL"/>
          </a:p>
        </p:txBody>
      </p:sp>
    </p:spTree>
    <p:extLst>
      <p:ext uri="{BB962C8B-B14F-4D97-AF65-F5344CB8AC3E}">
        <p14:creationId xmlns:p14="http://schemas.microsoft.com/office/powerpoint/2010/main" val="57734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l-PL" smtClean="0"/>
              <a:t>Kliknij, aby edytować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55FE9DD5-1E3E-4E58-956A-AB651C402476}" type="datetimeFigureOut">
              <a:rPr lang="pl-PL" smtClean="0"/>
              <a:t>21.01.2021</a:t>
            </a:fld>
            <a:endParaRPr lang="pl-PL"/>
          </a:p>
        </p:txBody>
      </p:sp>
      <p:sp>
        <p:nvSpPr>
          <p:cNvPr id="5" name="Footer Placeholder 4"/>
          <p:cNvSpPr>
            <a:spLocks noGrp="1"/>
          </p:cNvSpPr>
          <p:nvPr>
            <p:ph type="ftr" sz="quarter" idx="11"/>
          </p:nvPr>
        </p:nvSpPr>
        <p:spPr/>
        <p:txBody>
          <a:bodyPr/>
          <a:lstStyle/>
          <a:p>
            <a:endParaRPr lang="pl-P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BCE040A-BC96-45B0-B1AA-45892E3CFABB}" type="slidenum">
              <a:rPr lang="pl-PL" smtClean="0"/>
              <a:t>‹#›</a:t>
            </a:fld>
            <a:endParaRPr lang="pl-PL"/>
          </a:p>
        </p:txBody>
      </p:sp>
    </p:spTree>
    <p:extLst>
      <p:ext uri="{BB962C8B-B14F-4D97-AF65-F5344CB8AC3E}">
        <p14:creationId xmlns:p14="http://schemas.microsoft.com/office/powerpoint/2010/main" val="322457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smtClean="0"/>
              <a:t>Kliknij, aby edytować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Edytuj style wzorca tekstu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55FE9DD5-1E3E-4E58-956A-AB651C402476}" type="datetimeFigureOut">
              <a:rPr lang="pl-PL" smtClean="0"/>
              <a:t>21.01.2021</a:t>
            </a:fld>
            <a:endParaRPr lang="pl-PL"/>
          </a:p>
        </p:txBody>
      </p:sp>
      <p:sp>
        <p:nvSpPr>
          <p:cNvPr id="5" name="Footer Placeholder 4"/>
          <p:cNvSpPr>
            <a:spLocks noGrp="1"/>
          </p:cNvSpPr>
          <p:nvPr>
            <p:ph type="ftr" sz="quarter" idx="11"/>
          </p:nvPr>
        </p:nvSpPr>
        <p:spPr/>
        <p:txBody>
          <a:bodyPr/>
          <a:lstStyle/>
          <a:p>
            <a:endParaRPr lang="pl-P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BCE040A-BC96-45B0-B1AA-45892E3CFABB}" type="slidenum">
              <a:rPr lang="pl-PL" smtClean="0"/>
              <a:t>‹#›</a:t>
            </a:fld>
            <a:endParaRPr lang="pl-P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97349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l-PL" smtClean="0"/>
              <a:t>Kliknij, aby edytować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smtClean="0"/>
              <a:t>Edytuj style wzorca tekstu</a:t>
            </a:r>
          </a:p>
        </p:txBody>
      </p:sp>
      <p:sp>
        <p:nvSpPr>
          <p:cNvPr id="5" name="Date Placeholder 4"/>
          <p:cNvSpPr>
            <a:spLocks noGrp="1"/>
          </p:cNvSpPr>
          <p:nvPr>
            <p:ph type="dt" sz="half" idx="10"/>
          </p:nvPr>
        </p:nvSpPr>
        <p:spPr/>
        <p:txBody>
          <a:bodyPr/>
          <a:lstStyle/>
          <a:p>
            <a:fld id="{55FE9DD5-1E3E-4E58-956A-AB651C402476}" type="datetimeFigureOut">
              <a:rPr lang="pl-PL" smtClean="0"/>
              <a:t>21.01.2021</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BCE040A-BC96-45B0-B1AA-45892E3CFABB}" type="slidenum">
              <a:rPr lang="pl-PL" smtClean="0"/>
              <a:t>‹#›</a:t>
            </a:fld>
            <a:endParaRPr lang="pl-PL"/>
          </a:p>
        </p:txBody>
      </p:sp>
    </p:spTree>
    <p:extLst>
      <p:ext uri="{BB962C8B-B14F-4D97-AF65-F5344CB8AC3E}">
        <p14:creationId xmlns:p14="http://schemas.microsoft.com/office/powerpoint/2010/main" val="3760274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smtClean="0"/>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Edytuj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smtClean="0"/>
              <a:t>Edytuj style wzorca tekstu</a:t>
            </a:r>
          </a:p>
        </p:txBody>
      </p:sp>
      <p:sp>
        <p:nvSpPr>
          <p:cNvPr id="5" name="Date Placeholder 4"/>
          <p:cNvSpPr>
            <a:spLocks noGrp="1"/>
          </p:cNvSpPr>
          <p:nvPr>
            <p:ph type="dt" sz="half" idx="10"/>
          </p:nvPr>
        </p:nvSpPr>
        <p:spPr/>
        <p:txBody>
          <a:bodyPr/>
          <a:lstStyle/>
          <a:p>
            <a:fld id="{55FE9DD5-1E3E-4E58-956A-AB651C402476}" type="datetimeFigureOut">
              <a:rPr lang="pl-PL" smtClean="0"/>
              <a:t>21.01.2021</a:t>
            </a:fld>
            <a:endParaRPr lang="pl-PL"/>
          </a:p>
        </p:txBody>
      </p:sp>
      <p:sp>
        <p:nvSpPr>
          <p:cNvPr id="6" name="Footer Placeholder 5"/>
          <p:cNvSpPr>
            <a:spLocks noGrp="1"/>
          </p:cNvSpPr>
          <p:nvPr>
            <p:ph type="ftr" sz="quarter" idx="11"/>
          </p:nvPr>
        </p:nvSpPr>
        <p:spPr/>
        <p:txBody>
          <a:bodyPr/>
          <a:lstStyle/>
          <a:p>
            <a:endParaRPr lang="pl-P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BCE040A-BC96-45B0-B1AA-45892E3CFABB}" type="slidenum">
              <a:rPr lang="pl-PL" smtClean="0"/>
              <a:t>‹#›</a:t>
            </a:fld>
            <a:endParaRPr lang="pl-P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00994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l-PL" smtClean="0"/>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Edytuj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smtClean="0"/>
              <a:t>Edytuj style wzorca tekstu</a:t>
            </a:r>
          </a:p>
        </p:txBody>
      </p:sp>
      <p:sp>
        <p:nvSpPr>
          <p:cNvPr id="5" name="Date Placeholder 4"/>
          <p:cNvSpPr>
            <a:spLocks noGrp="1"/>
          </p:cNvSpPr>
          <p:nvPr>
            <p:ph type="dt" sz="half" idx="10"/>
          </p:nvPr>
        </p:nvSpPr>
        <p:spPr/>
        <p:txBody>
          <a:bodyPr/>
          <a:lstStyle/>
          <a:p>
            <a:fld id="{55FE9DD5-1E3E-4E58-956A-AB651C402476}" type="datetimeFigureOut">
              <a:rPr lang="pl-PL" smtClean="0"/>
              <a:t>21.01.2021</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BCE040A-BC96-45B0-B1AA-45892E3CFABB}" type="slidenum">
              <a:rPr lang="pl-PL" smtClean="0"/>
              <a:t>‹#›</a:t>
            </a:fld>
            <a:endParaRPr lang="pl-PL"/>
          </a:p>
        </p:txBody>
      </p:sp>
    </p:spTree>
    <p:extLst>
      <p:ext uri="{BB962C8B-B14F-4D97-AF65-F5344CB8AC3E}">
        <p14:creationId xmlns:p14="http://schemas.microsoft.com/office/powerpoint/2010/main" val="673525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55FE9DD5-1E3E-4E58-956A-AB651C402476}" type="datetimeFigureOut">
              <a:rPr lang="pl-PL" smtClean="0"/>
              <a:t>21.01.2021</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BCE040A-BC96-45B0-B1AA-45892E3CFABB}" type="slidenum">
              <a:rPr lang="pl-PL" smtClean="0"/>
              <a:t>‹#›</a:t>
            </a:fld>
            <a:endParaRPr lang="pl-PL"/>
          </a:p>
        </p:txBody>
      </p:sp>
    </p:spTree>
    <p:extLst>
      <p:ext uri="{BB962C8B-B14F-4D97-AF65-F5344CB8AC3E}">
        <p14:creationId xmlns:p14="http://schemas.microsoft.com/office/powerpoint/2010/main" val="3581130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55FE9DD5-1E3E-4E58-956A-AB651C402476}" type="datetimeFigureOut">
              <a:rPr lang="pl-PL" smtClean="0"/>
              <a:t>21.01.2021</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BCE040A-BC96-45B0-B1AA-45892E3CFABB}" type="slidenum">
              <a:rPr lang="pl-PL" smtClean="0"/>
              <a:t>‹#›</a:t>
            </a:fld>
            <a:endParaRPr lang="pl-PL"/>
          </a:p>
        </p:txBody>
      </p:sp>
    </p:spTree>
    <p:extLst>
      <p:ext uri="{BB962C8B-B14F-4D97-AF65-F5344CB8AC3E}">
        <p14:creationId xmlns:p14="http://schemas.microsoft.com/office/powerpoint/2010/main" val="292374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l-PL" smtClean="0"/>
              <a:t>Kliknij, aby edytować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55FE9DD5-1E3E-4E58-956A-AB651C402476}" type="datetimeFigureOut">
              <a:rPr lang="pl-PL" smtClean="0"/>
              <a:t>21.01.2021</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BCE040A-BC96-45B0-B1AA-45892E3CFABB}" type="slidenum">
              <a:rPr lang="pl-PL" smtClean="0"/>
              <a:t>‹#›</a:t>
            </a:fld>
            <a:endParaRPr lang="pl-PL"/>
          </a:p>
        </p:txBody>
      </p:sp>
    </p:spTree>
    <p:extLst>
      <p:ext uri="{BB962C8B-B14F-4D97-AF65-F5344CB8AC3E}">
        <p14:creationId xmlns:p14="http://schemas.microsoft.com/office/powerpoint/2010/main" val="45341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55FE9DD5-1E3E-4E58-956A-AB651C402476}" type="datetimeFigureOut">
              <a:rPr lang="pl-PL" smtClean="0"/>
              <a:t>21.01.2021</a:t>
            </a:fld>
            <a:endParaRPr lang="pl-PL"/>
          </a:p>
        </p:txBody>
      </p:sp>
      <p:sp>
        <p:nvSpPr>
          <p:cNvPr id="5" name="Footer Placeholder 4"/>
          <p:cNvSpPr>
            <a:spLocks noGrp="1"/>
          </p:cNvSpPr>
          <p:nvPr>
            <p:ph type="ftr" sz="quarter" idx="11"/>
          </p:nvPr>
        </p:nvSpPr>
        <p:spPr/>
        <p:txBody>
          <a:bodyPr/>
          <a:lstStyle/>
          <a:p>
            <a:endParaRPr lang="pl-P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BCE040A-BC96-45B0-B1AA-45892E3CFABB}" type="slidenum">
              <a:rPr lang="pl-PL" smtClean="0"/>
              <a:t>‹#›</a:t>
            </a:fld>
            <a:endParaRPr lang="pl-PL"/>
          </a:p>
        </p:txBody>
      </p:sp>
    </p:spTree>
    <p:extLst>
      <p:ext uri="{BB962C8B-B14F-4D97-AF65-F5344CB8AC3E}">
        <p14:creationId xmlns:p14="http://schemas.microsoft.com/office/powerpoint/2010/main" val="1050638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55FE9DD5-1E3E-4E58-956A-AB651C402476}" type="datetimeFigureOut">
              <a:rPr lang="pl-PL" smtClean="0"/>
              <a:t>21.01.2021</a:t>
            </a:fld>
            <a:endParaRPr lang="pl-PL"/>
          </a:p>
        </p:txBody>
      </p:sp>
      <p:sp>
        <p:nvSpPr>
          <p:cNvPr id="6" name="Footer Placeholder 5"/>
          <p:cNvSpPr>
            <a:spLocks noGrp="1"/>
          </p:cNvSpPr>
          <p:nvPr>
            <p:ph type="ftr" sz="quarter" idx="11"/>
          </p:nvPr>
        </p:nvSpPr>
        <p:spPr/>
        <p:txBody>
          <a:bodyPr/>
          <a:lstStyle/>
          <a:p>
            <a:endParaRPr lang="pl-P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BCE040A-BC96-45B0-B1AA-45892E3CFABB}" type="slidenum">
              <a:rPr lang="pl-PL" smtClean="0"/>
              <a:t>‹#›</a:t>
            </a:fld>
            <a:endParaRPr lang="pl-PL"/>
          </a:p>
        </p:txBody>
      </p:sp>
    </p:spTree>
    <p:extLst>
      <p:ext uri="{BB962C8B-B14F-4D97-AF65-F5344CB8AC3E}">
        <p14:creationId xmlns:p14="http://schemas.microsoft.com/office/powerpoint/2010/main" val="417419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55FE9DD5-1E3E-4E58-956A-AB651C402476}" type="datetimeFigureOut">
              <a:rPr lang="pl-PL" smtClean="0"/>
              <a:t>21.01.2021</a:t>
            </a:fld>
            <a:endParaRPr lang="pl-PL"/>
          </a:p>
        </p:txBody>
      </p:sp>
      <p:sp>
        <p:nvSpPr>
          <p:cNvPr id="8" name="Footer Placeholder 7"/>
          <p:cNvSpPr>
            <a:spLocks noGrp="1"/>
          </p:cNvSpPr>
          <p:nvPr>
            <p:ph type="ftr" sz="quarter" idx="11"/>
          </p:nvPr>
        </p:nvSpPr>
        <p:spPr/>
        <p:txBody>
          <a:bodyPr/>
          <a:lstStyle/>
          <a:p>
            <a:endParaRPr lang="pl-P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BCE040A-BC96-45B0-B1AA-45892E3CFABB}" type="slidenum">
              <a:rPr lang="pl-PL" smtClean="0"/>
              <a:t>‹#›</a:t>
            </a:fld>
            <a:endParaRPr lang="pl-PL"/>
          </a:p>
        </p:txBody>
      </p:sp>
    </p:spTree>
    <p:extLst>
      <p:ext uri="{BB962C8B-B14F-4D97-AF65-F5344CB8AC3E}">
        <p14:creationId xmlns:p14="http://schemas.microsoft.com/office/powerpoint/2010/main" val="1492181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55FE9DD5-1E3E-4E58-956A-AB651C402476}" type="datetimeFigureOut">
              <a:rPr lang="pl-PL" smtClean="0"/>
              <a:t>21.01.2021</a:t>
            </a:fld>
            <a:endParaRPr lang="pl-PL"/>
          </a:p>
        </p:txBody>
      </p:sp>
      <p:sp>
        <p:nvSpPr>
          <p:cNvPr id="4" name="Footer Placeholder 3"/>
          <p:cNvSpPr>
            <a:spLocks noGrp="1"/>
          </p:cNvSpPr>
          <p:nvPr>
            <p:ph type="ftr" sz="quarter" idx="11"/>
          </p:nvPr>
        </p:nvSpPr>
        <p:spPr/>
        <p:txBody>
          <a:bodyPr/>
          <a:lstStyle/>
          <a:p>
            <a:endParaRPr lang="pl-P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BCE040A-BC96-45B0-B1AA-45892E3CFABB}" type="slidenum">
              <a:rPr lang="pl-PL" smtClean="0"/>
              <a:t>‹#›</a:t>
            </a:fld>
            <a:endParaRPr lang="pl-PL"/>
          </a:p>
        </p:txBody>
      </p:sp>
    </p:spTree>
    <p:extLst>
      <p:ext uri="{BB962C8B-B14F-4D97-AF65-F5344CB8AC3E}">
        <p14:creationId xmlns:p14="http://schemas.microsoft.com/office/powerpoint/2010/main" val="286538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E9DD5-1E3E-4E58-956A-AB651C402476}" type="datetimeFigureOut">
              <a:rPr lang="pl-PL" smtClean="0"/>
              <a:t>21.01.2021</a:t>
            </a:fld>
            <a:endParaRPr lang="pl-PL"/>
          </a:p>
        </p:txBody>
      </p:sp>
      <p:sp>
        <p:nvSpPr>
          <p:cNvPr id="3" name="Footer Placeholder 2"/>
          <p:cNvSpPr>
            <a:spLocks noGrp="1"/>
          </p:cNvSpPr>
          <p:nvPr>
            <p:ph type="ftr" sz="quarter" idx="11"/>
          </p:nvPr>
        </p:nvSpPr>
        <p:spPr/>
        <p:txBody>
          <a:bodyPr/>
          <a:lstStyle/>
          <a:p>
            <a:endParaRPr lang="pl-P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BCE040A-BC96-45B0-B1AA-45892E3CFABB}" type="slidenum">
              <a:rPr lang="pl-PL" smtClean="0"/>
              <a:t>‹#›</a:t>
            </a:fld>
            <a:endParaRPr lang="pl-PL"/>
          </a:p>
        </p:txBody>
      </p:sp>
    </p:spTree>
    <p:extLst>
      <p:ext uri="{BB962C8B-B14F-4D97-AF65-F5344CB8AC3E}">
        <p14:creationId xmlns:p14="http://schemas.microsoft.com/office/powerpoint/2010/main" val="68945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l-PL" smtClean="0"/>
              <a:t>Kliknij, aby edytować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Date Placeholder 4"/>
          <p:cNvSpPr>
            <a:spLocks noGrp="1"/>
          </p:cNvSpPr>
          <p:nvPr>
            <p:ph type="dt" sz="half" idx="10"/>
          </p:nvPr>
        </p:nvSpPr>
        <p:spPr/>
        <p:txBody>
          <a:bodyPr/>
          <a:lstStyle/>
          <a:p>
            <a:fld id="{55FE9DD5-1E3E-4E58-956A-AB651C402476}" type="datetimeFigureOut">
              <a:rPr lang="pl-PL" smtClean="0"/>
              <a:t>21.01.2021</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BCE040A-BC96-45B0-B1AA-45892E3CFABB}" type="slidenum">
              <a:rPr lang="pl-PL" smtClean="0"/>
              <a:t>‹#›</a:t>
            </a:fld>
            <a:endParaRPr lang="pl-PL"/>
          </a:p>
        </p:txBody>
      </p:sp>
    </p:spTree>
    <p:extLst>
      <p:ext uri="{BB962C8B-B14F-4D97-AF65-F5344CB8AC3E}">
        <p14:creationId xmlns:p14="http://schemas.microsoft.com/office/powerpoint/2010/main" val="33916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Date Placeholder 4"/>
          <p:cNvSpPr>
            <a:spLocks noGrp="1"/>
          </p:cNvSpPr>
          <p:nvPr>
            <p:ph type="dt" sz="half" idx="10"/>
          </p:nvPr>
        </p:nvSpPr>
        <p:spPr/>
        <p:txBody>
          <a:bodyPr/>
          <a:lstStyle/>
          <a:p>
            <a:fld id="{55FE9DD5-1E3E-4E58-956A-AB651C402476}" type="datetimeFigureOut">
              <a:rPr lang="pl-PL" smtClean="0"/>
              <a:t>21.01.2021</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BCE040A-BC96-45B0-B1AA-45892E3CFABB}" type="slidenum">
              <a:rPr lang="pl-PL" smtClean="0"/>
              <a:t>‹#›</a:t>
            </a:fld>
            <a:endParaRPr lang="pl-PL"/>
          </a:p>
        </p:txBody>
      </p:sp>
    </p:spTree>
    <p:extLst>
      <p:ext uri="{BB962C8B-B14F-4D97-AF65-F5344CB8AC3E}">
        <p14:creationId xmlns:p14="http://schemas.microsoft.com/office/powerpoint/2010/main" val="1815292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5FE9DD5-1E3E-4E58-956A-AB651C402476}" type="datetimeFigureOut">
              <a:rPr lang="pl-PL" smtClean="0"/>
              <a:t>21.01.2021</a:t>
            </a:fld>
            <a:endParaRPr lang="pl-P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BCE040A-BC96-45B0-B1AA-45892E3CFABB}" type="slidenum">
              <a:rPr lang="pl-PL" smtClean="0"/>
              <a:t>‹#›</a:t>
            </a:fld>
            <a:endParaRPr lang="pl-PL"/>
          </a:p>
        </p:txBody>
      </p:sp>
    </p:spTree>
    <p:extLst>
      <p:ext uri="{BB962C8B-B14F-4D97-AF65-F5344CB8AC3E}">
        <p14:creationId xmlns:p14="http://schemas.microsoft.com/office/powerpoint/2010/main" val="2592346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586463" y="2959615"/>
            <a:ext cx="5372100" cy="550348"/>
          </a:xfrm>
        </p:spPr>
        <p:txBody>
          <a:bodyPr>
            <a:normAutofit fontScale="90000"/>
          </a:bodyPr>
          <a:lstStyle/>
          <a:p>
            <a:endParaRPr lang="pl-PL" dirty="0"/>
          </a:p>
        </p:txBody>
      </p:sp>
      <p:sp>
        <p:nvSpPr>
          <p:cNvPr id="3" name="Podtytuł 2"/>
          <p:cNvSpPr>
            <a:spLocks noGrp="1"/>
          </p:cNvSpPr>
          <p:nvPr>
            <p:ph type="subTitle" idx="1"/>
          </p:nvPr>
        </p:nvSpPr>
        <p:spPr>
          <a:xfrm>
            <a:off x="5529943" y="5017815"/>
            <a:ext cx="5138056" cy="964973"/>
          </a:xfrm>
        </p:spPr>
        <p:txBody>
          <a:bodyPr>
            <a:normAutofit fontScale="77500" lnSpcReduction="20000"/>
          </a:bodyPr>
          <a:lstStyle/>
          <a:p>
            <a:pPr algn="ctr"/>
            <a:r>
              <a:rPr lang="pl-PL" sz="4400" dirty="0" smtClean="0">
                <a:latin typeface="Californian FB" panose="0207040306080B030204" pitchFamily="18" charset="0"/>
              </a:rPr>
              <a:t>ZABAWY NASZYCH DZIADKÓW</a:t>
            </a:r>
            <a:endParaRPr lang="pl-PL" sz="4400" dirty="0">
              <a:latin typeface="Californian FB" panose="0207040306080B030204" pitchFamily="18" charset="0"/>
            </a:endParaRPr>
          </a:p>
        </p:txBody>
      </p:sp>
      <p:pic>
        <p:nvPicPr>
          <p:cNvPr id="1026" name="Picture 2" descr="babcia dziadek | Przedszkole&quot;Bajeczka&quot; nr.31 w Gdy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942" y="572080"/>
            <a:ext cx="6052458" cy="444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489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GRA W GUMĘ</a:t>
            </a:r>
            <a:endParaRPr lang="pl-PL" dirty="0"/>
          </a:p>
        </p:txBody>
      </p:sp>
      <p:sp>
        <p:nvSpPr>
          <p:cNvPr id="3" name="Prostokąt 2"/>
          <p:cNvSpPr/>
          <p:nvPr/>
        </p:nvSpPr>
        <p:spPr>
          <a:xfrm>
            <a:off x="5712823" y="1194138"/>
            <a:ext cx="6096000" cy="1754326"/>
          </a:xfrm>
          <a:prstGeom prst="rect">
            <a:avLst/>
          </a:prstGeom>
        </p:spPr>
        <p:txBody>
          <a:bodyPr>
            <a:spAutoFit/>
          </a:bodyPr>
          <a:lstStyle/>
          <a:p>
            <a:r>
              <a:rPr lang="pl-PL" b="0" i="0" dirty="0" smtClean="0">
                <a:solidFill>
                  <a:srgbClr val="1F2025"/>
                </a:solidFill>
                <a:effectLst/>
                <a:latin typeface="Candara Light" panose="020E0502030303020204" pitchFamily="34" charset="0"/>
              </a:rPr>
              <a:t>Zabawa polegała na przeskakiwaniu przez długą gumę, którą najczęściej trzymały dwie osoby (założoną na kostki, kolana, biodra, pas itp.). Skakało się przez nią w wymyślonych układach i powtarzało te układy przez kolejne osoby. Osoby grające wykonywały serie skoków przez gumę. Skoki i sposoby ich wykonania miały swoje nazewnictwo.</a:t>
            </a:r>
            <a:endParaRPr lang="pl-PL" dirty="0">
              <a:latin typeface="Candara Light" panose="020E0502030303020204" pitchFamily="34" charset="0"/>
            </a:endParaRPr>
          </a:p>
        </p:txBody>
      </p:sp>
      <p:pic>
        <p:nvPicPr>
          <p:cNvPr id="4" name="Picture 2" descr="TRENUJEMY SKOCZNOŚĆ PRZEZ ZABAWĘ. ZADANIE DLA KLAS 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995612"/>
            <a:ext cx="4562475" cy="2962276"/>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Dziesiątki 1 -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8587" y="3675970"/>
            <a:ext cx="4564471" cy="256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73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latin typeface="Century Gothic" panose="020B0502020202020204" pitchFamily="34" charset="0"/>
              </a:rPr>
              <a:t>GRA W KLASY</a:t>
            </a:r>
            <a:endParaRPr lang="pl-PL" dirty="0">
              <a:latin typeface="Century Gothic" panose="020B0502020202020204" pitchFamily="34" charset="0"/>
            </a:endParaRPr>
          </a:p>
        </p:txBody>
      </p:sp>
      <p:pic>
        <p:nvPicPr>
          <p:cNvPr id="2052" name="Picture 4" descr="Wychodzą z cienia podwórkowe wspomnieni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70560" y="1932464"/>
            <a:ext cx="4472940" cy="3354705"/>
          </a:xfrm>
          <a:prstGeom prst="rect">
            <a:avLst/>
          </a:prstGeom>
          <a:noFill/>
          <a:extLst>
            <a:ext uri="{909E8E84-426E-40DD-AFC4-6F175D3DCCD1}">
              <a14:hiddenFill xmlns:a14="http://schemas.microsoft.com/office/drawing/2010/main">
                <a:solidFill>
                  <a:srgbClr val="FFFFFF"/>
                </a:solidFill>
              </a14:hiddenFill>
            </a:ext>
          </a:extLst>
        </p:spPr>
      </p:pic>
      <p:sp>
        <p:nvSpPr>
          <p:cNvPr id="4" name="Symbol zastępczy zawartości 3"/>
          <p:cNvSpPr>
            <a:spLocks noGrp="1"/>
          </p:cNvSpPr>
          <p:nvPr>
            <p:ph sz="half" idx="2"/>
          </p:nvPr>
        </p:nvSpPr>
        <p:spPr/>
        <p:txBody>
          <a:bodyPr/>
          <a:lstStyle/>
          <a:p>
            <a:r>
              <a:rPr lang="pl-PL" dirty="0"/>
              <a:t>Osoba rozpoczynająca </a:t>
            </a:r>
            <a:r>
              <a:rPr lang="pl-PL" b="1" dirty="0"/>
              <a:t>grę</a:t>
            </a:r>
            <a:r>
              <a:rPr lang="pl-PL" dirty="0"/>
              <a:t> rzuca kamyczkiem, tak aby trafić na pole oznaczone 1. Gdy trafi, może rozpocząć </a:t>
            </a:r>
            <a:r>
              <a:rPr lang="pl-PL" b="1" dirty="0"/>
              <a:t>grę</a:t>
            </a:r>
            <a:r>
              <a:rPr lang="pl-PL" dirty="0"/>
              <a:t>. Skacze na jednej nodze po poszczególnych polach, uważając, by nie dotknąć linii. Gdy dotrze do „ramion”, musi skoczyć obiema nogami na dwa pola.</a:t>
            </a:r>
          </a:p>
        </p:txBody>
      </p:sp>
    </p:spTree>
    <p:extLst>
      <p:ext uri="{BB962C8B-B14F-4D97-AF65-F5344CB8AC3E}">
        <p14:creationId xmlns:p14="http://schemas.microsoft.com/office/powerpoint/2010/main" val="50749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GĄSKI, GĄSKI DO DOMU!</a:t>
            </a:r>
            <a:endParaRPr lang="pl-PL" dirty="0"/>
          </a:p>
        </p:txBody>
      </p:sp>
      <p:pic>
        <p:nvPicPr>
          <p:cNvPr id="3074" name="Picture 2" descr="Dom Zabaw. Wszystkie zabawy w jednym miejscu - Gąski do do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52" y="2708362"/>
            <a:ext cx="4831080" cy="2211980"/>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5233850" y="1942011"/>
            <a:ext cx="5695407" cy="4524315"/>
          </a:xfrm>
          <a:prstGeom prst="rect">
            <a:avLst/>
          </a:prstGeom>
        </p:spPr>
        <p:txBody>
          <a:bodyPr wrap="square">
            <a:spAutoFit/>
          </a:bodyPr>
          <a:lstStyle/>
          <a:p>
            <a:pPr fontAlgn="base"/>
            <a:r>
              <a:rPr lang="pl-PL" b="0" i="0" dirty="0" smtClean="0">
                <a:solidFill>
                  <a:srgbClr val="000000"/>
                </a:solidFill>
                <a:effectLst/>
                <a:latin typeface="Helvetica" panose="020B0604020202020204" pitchFamily="34" charset="0"/>
              </a:rPr>
              <a:t>Wybieramy jedno lub dwójkę dzieci, które będą grać rolę wilka. Pozostałe dzieci będą gąskami. </a:t>
            </a:r>
            <a:r>
              <a:rPr lang="pl-PL" b="0" i="0" dirty="0" smtClean="0">
                <a:solidFill>
                  <a:srgbClr val="000000"/>
                </a:solidFill>
                <a:effectLst/>
                <a:latin typeface="Helvetica" panose="020B0604020202020204" pitchFamily="34" charset="0"/>
              </a:rPr>
              <a:t>Potrzebny jest </a:t>
            </a:r>
            <a:r>
              <a:rPr lang="pl-PL" b="0" i="0" dirty="0" smtClean="0">
                <a:solidFill>
                  <a:srgbClr val="000000"/>
                </a:solidFill>
                <a:effectLst/>
                <a:latin typeface="Helvetica" panose="020B0604020202020204" pitchFamily="34" charset="0"/>
              </a:rPr>
              <a:t>jeszcze gospodarz, który będzie prowadzić dialog:</a:t>
            </a:r>
          </a:p>
          <a:p>
            <a:pPr fontAlgn="base"/>
            <a:r>
              <a:rPr lang="pl-PL" dirty="0" smtClean="0">
                <a:solidFill>
                  <a:srgbClr val="000000"/>
                </a:solidFill>
                <a:latin typeface="Helvetica" panose="020B0604020202020204" pitchFamily="34" charset="0"/>
              </a:rPr>
              <a:t>Gospodarz:</a:t>
            </a:r>
            <a:r>
              <a:rPr lang="pl-PL" b="0" i="0" dirty="0" smtClean="0">
                <a:solidFill>
                  <a:srgbClr val="000000"/>
                </a:solidFill>
                <a:effectLst/>
                <a:latin typeface="Helvetica" panose="020B0604020202020204" pitchFamily="34" charset="0"/>
              </a:rPr>
              <a:t> Gąski, gąski do domu.</a:t>
            </a:r>
          </a:p>
          <a:p>
            <a:pPr fontAlgn="base"/>
            <a:r>
              <a:rPr lang="pl-PL" b="0" i="0" dirty="0" smtClean="0">
                <a:solidFill>
                  <a:srgbClr val="000000"/>
                </a:solidFill>
                <a:effectLst/>
                <a:latin typeface="Helvetica" panose="020B0604020202020204" pitchFamily="34" charset="0"/>
              </a:rPr>
              <a:t>Gąski chórem: Boimy się.</a:t>
            </a:r>
          </a:p>
          <a:p>
            <a:pPr fontAlgn="base"/>
            <a:r>
              <a:rPr lang="pl-PL" dirty="0" smtClean="0">
                <a:solidFill>
                  <a:srgbClr val="000000"/>
                </a:solidFill>
                <a:latin typeface="Helvetica" panose="020B0604020202020204" pitchFamily="34" charset="0"/>
              </a:rPr>
              <a:t>Gospodarz</a:t>
            </a:r>
            <a:r>
              <a:rPr lang="pl-PL" b="0" i="0" dirty="0" smtClean="0">
                <a:solidFill>
                  <a:srgbClr val="000000"/>
                </a:solidFill>
                <a:effectLst/>
                <a:latin typeface="Helvetica" panose="020B0604020202020204" pitchFamily="34" charset="0"/>
              </a:rPr>
              <a:t>: Czego?</a:t>
            </a:r>
          </a:p>
          <a:p>
            <a:pPr fontAlgn="base"/>
            <a:r>
              <a:rPr lang="pl-PL" b="0" i="0" dirty="0" smtClean="0">
                <a:solidFill>
                  <a:srgbClr val="000000"/>
                </a:solidFill>
                <a:effectLst/>
                <a:latin typeface="Helvetica" panose="020B0604020202020204" pitchFamily="34" charset="0"/>
              </a:rPr>
              <a:t>Gąski chórem: Wilka złego.</a:t>
            </a:r>
          </a:p>
          <a:p>
            <a:pPr fontAlgn="base"/>
            <a:r>
              <a:rPr lang="pl-PL" dirty="0" smtClean="0">
                <a:solidFill>
                  <a:srgbClr val="000000"/>
                </a:solidFill>
                <a:latin typeface="Helvetica" panose="020B0604020202020204" pitchFamily="34" charset="0"/>
              </a:rPr>
              <a:t>Gospodarz</a:t>
            </a:r>
            <a:r>
              <a:rPr lang="pl-PL" b="0" i="0" dirty="0" smtClean="0">
                <a:solidFill>
                  <a:srgbClr val="000000"/>
                </a:solidFill>
                <a:effectLst/>
                <a:latin typeface="Helvetica" panose="020B0604020202020204" pitchFamily="34" charset="0"/>
              </a:rPr>
              <a:t>: A gdzie on jest?</a:t>
            </a:r>
          </a:p>
          <a:p>
            <a:pPr fontAlgn="base"/>
            <a:r>
              <a:rPr lang="pl-PL" b="0" i="0" dirty="0" smtClean="0">
                <a:solidFill>
                  <a:srgbClr val="000000"/>
                </a:solidFill>
                <a:effectLst/>
                <a:latin typeface="Helvetica" panose="020B0604020202020204" pitchFamily="34" charset="0"/>
              </a:rPr>
              <a:t>Gąski chórem: Za górami, za </a:t>
            </a:r>
            <a:r>
              <a:rPr lang="pl-PL" b="0" i="0" dirty="0" smtClean="0">
                <a:solidFill>
                  <a:srgbClr val="000000"/>
                </a:solidFill>
                <a:effectLst/>
                <a:latin typeface="Helvetica" panose="020B0604020202020204" pitchFamily="34" charset="0"/>
              </a:rPr>
              <a:t>lasami szczypie gąski pazurami.</a:t>
            </a:r>
            <a:endParaRPr lang="pl-PL" b="0" i="0" dirty="0" smtClean="0">
              <a:solidFill>
                <a:srgbClr val="000000"/>
              </a:solidFill>
              <a:effectLst/>
              <a:latin typeface="Helvetica" panose="020B0604020202020204" pitchFamily="34" charset="0"/>
            </a:endParaRPr>
          </a:p>
          <a:p>
            <a:pPr fontAlgn="base"/>
            <a:r>
              <a:rPr lang="pl-PL" dirty="0" smtClean="0">
                <a:solidFill>
                  <a:srgbClr val="000000"/>
                </a:solidFill>
                <a:latin typeface="Helvetica" panose="020B0604020202020204" pitchFamily="34" charset="0"/>
              </a:rPr>
              <a:t>Gospodarz</a:t>
            </a:r>
            <a:r>
              <a:rPr lang="pl-PL" b="0" i="0" dirty="0" smtClean="0">
                <a:solidFill>
                  <a:srgbClr val="000000"/>
                </a:solidFill>
                <a:effectLst/>
                <a:latin typeface="Helvetica" panose="020B0604020202020204" pitchFamily="34" charset="0"/>
              </a:rPr>
              <a:t>: To gąski, gąski do domu.</a:t>
            </a:r>
          </a:p>
          <a:p>
            <a:pPr fontAlgn="base"/>
            <a:r>
              <a:rPr lang="pl-PL" b="0" i="0" dirty="0" smtClean="0">
                <a:solidFill>
                  <a:srgbClr val="000000"/>
                </a:solidFill>
                <a:effectLst/>
                <a:latin typeface="Helvetica" panose="020B0604020202020204" pitchFamily="34" charset="0"/>
              </a:rPr>
              <a:t>Po tych ostatnich słowach dzieci biegną w kierunku gospodarza, a zadaniem wilka jest złapanie jak największej liczby dzieci. Złapane dzieci odpadają z gry a dialog powtarzamy aż wszystkie gąski zostaną złapane.</a:t>
            </a:r>
            <a:endParaRPr lang="pl-PL" b="0" i="0" dirty="0">
              <a:solidFill>
                <a:srgbClr val="000000"/>
              </a:solidFill>
              <a:effectLst/>
              <a:latin typeface="Helvetica" panose="020B0604020202020204" pitchFamily="34" charset="0"/>
            </a:endParaRPr>
          </a:p>
        </p:txBody>
      </p:sp>
    </p:spTree>
    <p:extLst>
      <p:ext uri="{BB962C8B-B14F-4D97-AF65-F5344CB8AC3E}">
        <p14:creationId xmlns:p14="http://schemas.microsoft.com/office/powerpoint/2010/main" val="44943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GRA W KAPSLE</a:t>
            </a:r>
            <a:endParaRPr lang="pl-PL" dirty="0"/>
          </a:p>
        </p:txBody>
      </p:sp>
      <p:sp>
        <p:nvSpPr>
          <p:cNvPr id="3" name="Prostokąt 2"/>
          <p:cNvSpPr/>
          <p:nvPr/>
        </p:nvSpPr>
        <p:spPr>
          <a:xfrm>
            <a:off x="1306286" y="2274837"/>
            <a:ext cx="5373189" cy="2585323"/>
          </a:xfrm>
          <a:prstGeom prst="rect">
            <a:avLst/>
          </a:prstGeom>
        </p:spPr>
        <p:txBody>
          <a:bodyPr wrap="square">
            <a:spAutoFit/>
          </a:bodyPr>
          <a:lstStyle/>
          <a:p>
            <a:r>
              <a:rPr lang="pl-PL" b="1" i="0" dirty="0" smtClean="0">
                <a:solidFill>
                  <a:srgbClr val="202124"/>
                </a:solidFill>
                <a:effectLst/>
                <a:latin typeface="arial" panose="020B0604020202020204" pitchFamily="34" charset="0"/>
              </a:rPr>
              <a:t>Gra</a:t>
            </a:r>
            <a:r>
              <a:rPr lang="pl-PL" b="0" i="0" dirty="0" smtClean="0">
                <a:solidFill>
                  <a:srgbClr val="202124"/>
                </a:solidFill>
                <a:effectLst/>
                <a:latin typeface="arial" panose="020B0604020202020204" pitchFamily="34" charset="0"/>
              </a:rPr>
              <a:t> w </a:t>
            </a:r>
            <a:r>
              <a:rPr lang="pl-PL" b="1" i="0" dirty="0" smtClean="0">
                <a:solidFill>
                  <a:srgbClr val="202124"/>
                </a:solidFill>
                <a:effectLst/>
                <a:latin typeface="arial" panose="020B0604020202020204" pitchFamily="34" charset="0"/>
              </a:rPr>
              <a:t>kapsle</a:t>
            </a:r>
            <a:r>
              <a:rPr lang="pl-PL" b="0" i="0" dirty="0" smtClean="0">
                <a:solidFill>
                  <a:srgbClr val="202124"/>
                </a:solidFill>
                <a:effectLst/>
                <a:latin typeface="arial" panose="020B0604020202020204" pitchFamily="34" charset="0"/>
              </a:rPr>
              <a:t> – </a:t>
            </a:r>
            <a:r>
              <a:rPr lang="pl-PL" b="1" i="0" dirty="0" smtClean="0">
                <a:solidFill>
                  <a:srgbClr val="202124"/>
                </a:solidFill>
                <a:effectLst/>
                <a:latin typeface="arial" panose="020B0604020202020204" pitchFamily="34" charset="0"/>
              </a:rPr>
              <a:t>gra</a:t>
            </a:r>
            <a:r>
              <a:rPr lang="pl-PL" b="0" i="0" dirty="0" smtClean="0">
                <a:solidFill>
                  <a:srgbClr val="202124"/>
                </a:solidFill>
                <a:effectLst/>
                <a:latin typeface="arial" panose="020B0604020202020204" pitchFamily="34" charset="0"/>
              </a:rPr>
              <a:t> wykorzystująca </a:t>
            </a:r>
            <a:r>
              <a:rPr lang="pl-PL" b="1" i="0" dirty="0" smtClean="0">
                <a:solidFill>
                  <a:srgbClr val="202124"/>
                </a:solidFill>
                <a:effectLst/>
                <a:latin typeface="arial" panose="020B0604020202020204" pitchFamily="34" charset="0"/>
              </a:rPr>
              <a:t>kapsle</a:t>
            </a:r>
            <a:r>
              <a:rPr lang="pl-PL" b="0" i="0" dirty="0" smtClean="0">
                <a:solidFill>
                  <a:srgbClr val="202124"/>
                </a:solidFill>
                <a:effectLst/>
                <a:latin typeface="arial" panose="020B0604020202020204" pitchFamily="34" charset="0"/>
              </a:rPr>
              <a:t> od butelek. ... Wyścig zwany dawniej również wyścigiem pokoju – zawodnicy pstrykają na zmianę swoje </a:t>
            </a:r>
            <a:r>
              <a:rPr lang="pl-PL" b="1" i="0" dirty="0" smtClean="0">
                <a:solidFill>
                  <a:srgbClr val="202124"/>
                </a:solidFill>
                <a:effectLst/>
                <a:latin typeface="arial" panose="020B0604020202020204" pitchFamily="34" charset="0"/>
              </a:rPr>
              <a:t>kapsle</a:t>
            </a:r>
            <a:r>
              <a:rPr lang="pl-PL" b="0" i="0" dirty="0" smtClean="0">
                <a:solidFill>
                  <a:srgbClr val="202124"/>
                </a:solidFill>
                <a:effectLst/>
                <a:latin typeface="arial" panose="020B0604020202020204" pitchFamily="34" charset="0"/>
              </a:rPr>
              <a:t>, wygrywa ten, kto pierwszy swoimi </a:t>
            </a:r>
            <a:r>
              <a:rPr lang="pl-PL" b="1" i="0" dirty="0" smtClean="0">
                <a:solidFill>
                  <a:srgbClr val="202124"/>
                </a:solidFill>
                <a:effectLst/>
                <a:latin typeface="arial" panose="020B0604020202020204" pitchFamily="34" charset="0"/>
              </a:rPr>
              <a:t>kapslami</a:t>
            </a:r>
            <a:r>
              <a:rPr lang="pl-PL" b="0" i="0" dirty="0" smtClean="0">
                <a:solidFill>
                  <a:srgbClr val="202124"/>
                </a:solidFill>
                <a:effectLst/>
                <a:latin typeface="arial" panose="020B0604020202020204" pitchFamily="34" charset="0"/>
              </a:rPr>
              <a:t> pokona tor przeszkód lub wyznaczoną trasę. Wypadnięcie </a:t>
            </a:r>
            <a:r>
              <a:rPr lang="pl-PL" b="1" i="0" dirty="0" smtClean="0">
                <a:solidFill>
                  <a:srgbClr val="202124"/>
                </a:solidFill>
                <a:effectLst/>
                <a:latin typeface="arial" panose="020B0604020202020204" pitchFamily="34" charset="0"/>
              </a:rPr>
              <a:t>kapsla</a:t>
            </a:r>
            <a:r>
              <a:rPr lang="pl-PL" b="0" i="0" dirty="0" smtClean="0">
                <a:solidFill>
                  <a:srgbClr val="202124"/>
                </a:solidFill>
                <a:effectLst/>
                <a:latin typeface="arial" panose="020B0604020202020204" pitchFamily="34" charset="0"/>
              </a:rPr>
              <a:t> poza wyznaczoną trasę jest karane cofnięciem ruchu.</a:t>
            </a:r>
          </a:p>
          <a:p>
            <a:r>
              <a:rPr lang="pl-PL" b="0" i="0" dirty="0" smtClean="0">
                <a:solidFill>
                  <a:srgbClr val="202124"/>
                </a:solidFill>
                <a:effectLst/>
                <a:latin typeface="arial" panose="020B0604020202020204" pitchFamily="34" charset="0"/>
              </a:rPr>
              <a:t/>
            </a:r>
            <a:br>
              <a:rPr lang="pl-PL" b="0" i="0" dirty="0" smtClean="0">
                <a:solidFill>
                  <a:srgbClr val="202124"/>
                </a:solidFill>
                <a:effectLst/>
                <a:latin typeface="arial" panose="020B0604020202020204" pitchFamily="34" charset="0"/>
              </a:rPr>
            </a:br>
            <a:endParaRPr lang="pl-PL" dirty="0"/>
          </a:p>
        </p:txBody>
      </p:sp>
      <p:pic>
        <p:nvPicPr>
          <p:cNvPr id="4098" name="Picture 2" descr="RETRO Zabawy podwórkowe - styl.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41" y="2919272"/>
            <a:ext cx="3990708" cy="265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77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GRA W KOLORY</a:t>
            </a:r>
            <a:endParaRPr lang="pl-PL" dirty="0"/>
          </a:p>
        </p:txBody>
      </p:sp>
      <p:pic>
        <p:nvPicPr>
          <p:cNvPr id="8196" name="Picture 4" descr="Zabawy w kole (ze śpiewem) - PrzedszkoLov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72716" y="3255282"/>
            <a:ext cx="4006201" cy="2753632"/>
          </a:xfrm>
          <a:prstGeom prst="rect">
            <a:avLst/>
          </a:prstGeom>
          <a:noFill/>
          <a:extLst>
            <a:ext uri="{909E8E84-426E-40DD-AFC4-6F175D3DCCD1}">
              <a14:hiddenFill xmlns:a14="http://schemas.microsoft.com/office/drawing/2010/main">
                <a:solidFill>
                  <a:srgbClr val="FFFFFF"/>
                </a:solidFill>
              </a14:hiddenFill>
            </a:ext>
          </a:extLst>
        </p:spPr>
      </p:pic>
      <p:sp>
        <p:nvSpPr>
          <p:cNvPr id="4" name="Symbol zastępczy zawartości 3"/>
          <p:cNvSpPr>
            <a:spLocks noGrp="1"/>
          </p:cNvSpPr>
          <p:nvPr>
            <p:ph sz="half" idx="2"/>
          </p:nvPr>
        </p:nvSpPr>
        <p:spPr/>
        <p:txBody>
          <a:bodyPr/>
          <a:lstStyle/>
          <a:p>
            <a:endParaRPr lang="pl-PL" dirty="0"/>
          </a:p>
        </p:txBody>
      </p:sp>
      <p:sp>
        <p:nvSpPr>
          <p:cNvPr id="5" name="Rectangle 1"/>
          <p:cNvSpPr>
            <a:spLocks noChangeArrowheads="1"/>
          </p:cNvSpPr>
          <p:nvPr/>
        </p:nvSpPr>
        <p:spPr bwMode="auto">
          <a:xfrm rot="10244192" flipV="1">
            <a:off x="4798948" y="1703778"/>
            <a:ext cx="6605883" cy="33278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rgbClr val="464646"/>
                </a:solidFill>
                <a:effectLst/>
                <a:latin typeface="Century Gothic" panose="020B0502020202020204" pitchFamily="34" charset="0"/>
              </a:rPr>
              <a:t>Ustawiamy się w koło.</a:t>
            </a:r>
            <a:endParaRPr kumimoji="0" lang="pl-PL" altLang="pl-PL"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rgbClr val="464646"/>
                </a:solidFill>
                <a:effectLst/>
                <a:latin typeface="Century Gothic" panose="020B0502020202020204" pitchFamily="34" charset="0"/>
              </a:rPr>
              <a:t>Rzucając do innej grającej osoby piłkę mówisz wybrany przez siebie kolor: czerwony, zielony, </a:t>
            </a:r>
            <a:r>
              <a:rPr kumimoji="0" lang="pl-PL" altLang="pl-PL" sz="1400" b="0" i="0" u="none" strike="noStrike" cap="none" normalizeH="0" baseline="0" dirty="0" smtClean="0">
                <a:ln>
                  <a:noFill/>
                </a:ln>
                <a:solidFill>
                  <a:srgbClr val="464646"/>
                </a:solidFill>
                <a:effectLst/>
                <a:latin typeface="Century Gothic" panose="020B0502020202020204" pitchFamily="34" charset="0"/>
              </a:rPr>
              <a:t>żółty…jakikolwiek </a:t>
            </a:r>
            <a:r>
              <a:rPr kumimoji="0" lang="pl-PL" altLang="pl-PL" sz="1400" b="0" i="0" u="none" strike="noStrike" cap="none" normalizeH="0" baseline="0" dirty="0" smtClean="0">
                <a:ln>
                  <a:noFill/>
                </a:ln>
                <a:solidFill>
                  <a:srgbClr val="464646"/>
                </a:solidFill>
                <a:effectLst/>
                <a:latin typeface="Century Gothic" panose="020B0502020202020204" pitchFamily="34" charset="0"/>
              </a:rPr>
              <a:t>wpadnie ci do głowy.</a:t>
            </a:r>
            <a:endParaRPr kumimoji="0" lang="pl-PL" altLang="pl-PL"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rgbClr val="464646"/>
                </a:solidFill>
                <a:effectLst/>
                <a:latin typeface="Century Gothic" panose="020B0502020202020204" pitchFamily="34" charset="0"/>
              </a:rPr>
              <a:t>Osoba do której leci piłka musi ją złapać.</a:t>
            </a:r>
            <a:endParaRPr kumimoji="0" lang="pl-PL" altLang="pl-PL"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rgbClr val="464646"/>
                </a:solidFill>
                <a:effectLst/>
                <a:latin typeface="Century Gothic" panose="020B0502020202020204" pitchFamily="34" charset="0"/>
              </a:rPr>
              <a:t>Wyjątkiem jest sytuacja, gdy usłyszy kolor „</a:t>
            </a:r>
            <a:r>
              <a:rPr kumimoji="0" lang="pl-PL" altLang="pl-PL" sz="1400" b="1" i="0" u="none" strike="noStrike" cap="none" normalizeH="0" baseline="0" dirty="0" smtClean="0">
                <a:ln>
                  <a:noFill/>
                </a:ln>
                <a:solidFill>
                  <a:srgbClr val="464646"/>
                </a:solidFill>
                <a:effectLst/>
                <a:latin typeface="Century Gothic" panose="020B0502020202020204" pitchFamily="34" charset="0"/>
              </a:rPr>
              <a:t>czarny</a:t>
            </a:r>
            <a:r>
              <a:rPr kumimoji="0" lang="pl-PL" altLang="pl-PL" sz="1400" b="0" i="0" u="none" strike="noStrike" cap="none" normalizeH="0" baseline="0" dirty="0" smtClean="0">
                <a:ln>
                  <a:noFill/>
                </a:ln>
                <a:solidFill>
                  <a:srgbClr val="464646"/>
                </a:solidFill>
                <a:effectLst/>
                <a:latin typeface="Century Gothic" panose="020B0502020202020204" pitchFamily="34" charset="0"/>
              </a:rPr>
              <a:t>” lub jedyny dozwolony poza kolorami wyraz „</a:t>
            </a:r>
            <a:r>
              <a:rPr kumimoji="0" lang="pl-PL" altLang="pl-PL" sz="1400" b="1" i="0" u="none" strike="noStrike" cap="none" normalizeH="0" baseline="0" dirty="0" smtClean="0">
                <a:ln>
                  <a:noFill/>
                </a:ln>
                <a:solidFill>
                  <a:srgbClr val="464646"/>
                </a:solidFill>
                <a:effectLst/>
                <a:latin typeface="Century Gothic" panose="020B0502020202020204" pitchFamily="34" charset="0"/>
              </a:rPr>
              <a:t>pokrzywa</a:t>
            </a:r>
            <a:r>
              <a:rPr kumimoji="0" lang="pl-PL" altLang="pl-PL" sz="1400" b="0" i="0" u="none" strike="noStrike" cap="none" normalizeH="0" baseline="0" dirty="0" smtClean="0">
                <a:ln>
                  <a:noFill/>
                </a:ln>
                <a:solidFill>
                  <a:srgbClr val="464646"/>
                </a:solidFill>
                <a:effectLst/>
                <a:latin typeface="Century Gothic" panose="020B0502020202020204" pitchFamily="34" charset="0"/>
              </a:rPr>
              <a:t>”, wtedy pod żadnym pozorem nie wolno piłki łapać!</a:t>
            </a:r>
            <a:endParaRPr kumimoji="0" lang="pl-PL" altLang="pl-PL"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rgbClr val="464646"/>
                </a:solidFill>
                <a:effectLst/>
                <a:latin typeface="Century Gothic" panose="020B0502020202020204" pitchFamily="34" charset="0"/>
              </a:rPr>
              <a:t>  </a:t>
            </a:r>
            <a:r>
              <a:rPr kumimoji="0" lang="pl-PL" altLang="pl-PL" sz="1400" b="0" i="0" u="none" strike="noStrike" cap="none" normalizeH="0" baseline="0" dirty="0" smtClean="0">
                <a:ln>
                  <a:noFill/>
                </a:ln>
                <a:solidFill>
                  <a:srgbClr val="464646"/>
                </a:solidFill>
                <a:effectLst/>
                <a:latin typeface="Century Gothic" panose="020B0502020202020204" pitchFamily="34" charset="0"/>
              </a:rPr>
              <a:t>Jeśli </a:t>
            </a:r>
            <a:r>
              <a:rPr kumimoji="0" lang="pl-PL" altLang="pl-PL" sz="1400" b="0" i="0" u="none" strike="noStrike" cap="none" normalizeH="0" baseline="0" dirty="0" smtClean="0">
                <a:ln>
                  <a:noFill/>
                </a:ln>
                <a:solidFill>
                  <a:srgbClr val="464646"/>
                </a:solidFill>
                <a:effectLst/>
                <a:latin typeface="Century Gothic" panose="020B0502020202020204" pitchFamily="34" charset="0"/>
              </a:rPr>
              <a:t>zaliczysz skuchę klękasz na kolanko. Przy drugiej klękasz na drugie kolanko, przy trzeciej kładziesz na ziemię łokieć. Każdy poprawny ruch, czyli złapanie piłki na kolorach lub niezłapanie na zakazanych wyrazach cofa jedną z kar np.</a:t>
            </a:r>
            <a:endParaRPr kumimoji="0" lang="pl-PL" altLang="pl-PL"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altLang="pl-PL" sz="1400" b="0" i="0" u="none" strike="noStrike" cap="none" normalizeH="0" baseline="0" dirty="0" smtClean="0">
                <a:ln>
                  <a:noFill/>
                </a:ln>
                <a:solidFill>
                  <a:srgbClr val="464646"/>
                </a:solidFill>
                <a:effectLst/>
                <a:latin typeface="Century Gothic" panose="020B0502020202020204" pitchFamily="34" charset="0"/>
              </a:rPr>
              <a:t>Klęczysz na jednym kolanie i złapiesz piłkę na kolorze czerwonym – wstajesz.</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pl-PL" altLang="pl-PL" sz="1400" b="0" i="0" u="none" strike="noStrike" cap="none" normalizeH="0" baseline="0" dirty="0" smtClean="0">
                <a:ln>
                  <a:noFill/>
                </a:ln>
                <a:solidFill>
                  <a:srgbClr val="464646"/>
                </a:solidFill>
                <a:effectLst/>
                <a:latin typeface="Century Gothic" panose="020B0502020202020204" pitchFamily="34" charset="0"/>
              </a:rPr>
              <a:t>Klęczysz na 2 kolanach i nie złapiesz piłki na kolorze czarnym – klęczysz już tylko na 1 kolanie…</a:t>
            </a:r>
            <a:r>
              <a:rPr kumimoji="0" lang="pl-PL" altLang="pl-PL" sz="1400" b="0" i="0" u="none" strike="noStrike" cap="none" normalizeH="0" baseline="0" dirty="0" err="1" smtClean="0">
                <a:ln>
                  <a:noFill/>
                </a:ln>
                <a:solidFill>
                  <a:srgbClr val="464646"/>
                </a:solidFill>
                <a:effectLst/>
                <a:latin typeface="Century Gothic" panose="020B0502020202020204" pitchFamily="34" charset="0"/>
              </a:rPr>
              <a:t>itp</a:t>
            </a:r>
            <a:r>
              <a:rPr kumimoji="0" lang="pl-PL" altLang="pl-PL" sz="1400" b="0" i="0" u="none" strike="noStrike" cap="none" normalizeH="0" baseline="0" dirty="0" smtClean="0">
                <a:ln>
                  <a:noFill/>
                </a:ln>
                <a:solidFill>
                  <a:srgbClr val="464646"/>
                </a:solidFill>
                <a:effectLst/>
                <a:latin typeface="Century Gothic" panose="020B0502020202020204" pitchFamily="34" charset="0"/>
              </a:rPr>
              <a:t>, itd.</a:t>
            </a:r>
          </a:p>
        </p:txBody>
      </p:sp>
      <p:sp>
        <p:nvSpPr>
          <p:cNvPr id="6" name="AutoShape 2" descr="http://zabawypodworkowe.pl/wp-content/uploads/2018/02/kolory-300x212.jpg"/>
          <p:cNvSpPr>
            <a:spLocks noChangeAspect="1" noChangeArrowheads="1"/>
          </p:cNvSpPr>
          <p:nvPr/>
        </p:nvSpPr>
        <p:spPr bwMode="auto">
          <a:xfrm>
            <a:off x="38100" y="-882650"/>
            <a:ext cx="2857500" cy="2019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850285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BABA JAGA PATRZY</a:t>
            </a:r>
            <a:endParaRPr lang="pl-PL" dirty="0"/>
          </a:p>
        </p:txBody>
      </p:sp>
      <p:pic>
        <p:nvPicPr>
          <p:cNvPr id="9218" name="Picture 2" descr="Raz, dwa, trzy Baba Jaga patrzy - Mor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15" y="2128792"/>
            <a:ext cx="4876800" cy="3867150"/>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5695406" y="1690688"/>
            <a:ext cx="5658394" cy="4801314"/>
          </a:xfrm>
          <a:prstGeom prst="rect">
            <a:avLst/>
          </a:prstGeom>
        </p:spPr>
        <p:txBody>
          <a:bodyPr wrap="square">
            <a:spAutoFit/>
          </a:bodyPr>
          <a:lstStyle/>
          <a:p>
            <a:pPr fontAlgn="base"/>
            <a:r>
              <a:rPr lang="pl-PL" b="0" i="0" dirty="0" smtClean="0">
                <a:effectLst/>
                <a:latin typeface="Century Gothic" panose="020B0502020202020204" pitchFamily="34" charset="0"/>
              </a:rPr>
              <a:t>Jedna osoba jest </a:t>
            </a:r>
            <a:r>
              <a:rPr lang="pl-PL" b="0" i="0" dirty="0" smtClean="0">
                <a:effectLst/>
                <a:latin typeface="Century Gothic" panose="020B0502020202020204" pitchFamily="34" charset="0"/>
              </a:rPr>
              <a:t>Babą </a:t>
            </a:r>
            <a:r>
              <a:rPr lang="pl-PL" b="0" i="0" dirty="0" smtClean="0">
                <a:effectLst/>
                <a:latin typeface="Century Gothic" panose="020B0502020202020204" pitchFamily="34" charset="0"/>
              </a:rPr>
              <a:t>Jagą, reszta dzieci stoi w wyznaczonym (linia) miejscu. Baba Jaga jest odwrócona tyłem i ma zakryte oczy swoimi rękami i powtarza słowa: </a:t>
            </a:r>
            <a:r>
              <a:rPr lang="pl-PL" b="0" i="1" dirty="0" smtClean="0">
                <a:effectLst/>
                <a:latin typeface="Century Gothic" panose="020B0502020202020204" pitchFamily="34" charset="0"/>
              </a:rPr>
              <a:t>raz ,dwa, trzy, </a:t>
            </a:r>
            <a:r>
              <a:rPr lang="pl-PL" i="1" dirty="0" smtClean="0">
                <a:latin typeface="Century Gothic" panose="020B0502020202020204" pitchFamily="34" charset="0"/>
              </a:rPr>
              <a:t>B</a:t>
            </a:r>
            <a:r>
              <a:rPr lang="pl-PL" b="0" i="1" dirty="0" smtClean="0">
                <a:effectLst/>
                <a:latin typeface="Century Gothic" panose="020B0502020202020204" pitchFamily="34" charset="0"/>
              </a:rPr>
              <a:t>aba Jaga patrzy</a:t>
            </a:r>
            <a:r>
              <a:rPr lang="pl-PL" b="0" i="0" dirty="0" smtClean="0">
                <a:effectLst/>
                <a:latin typeface="Century Gothic" panose="020B0502020202020204" pitchFamily="34" charset="0"/>
              </a:rPr>
              <a:t>. W tym czasie dzieci biegną w jej stronę. Baba Jaga po tych słowach odwraca się. Dzieci muszą w tym czasie zatrzymać się w miejscu, do którego dobiegły i się nie ruszać. Baba Jaga chodzi i patrzy, czy nikt się nie rusza (może też rozśmieszać nieruchomo stojące dzieci). Ten, kto się poruszy, idzie na początek (za linię), a reszta pozostaje na swoim miejscu. Baba Jaga znów wypowiada słowa: </a:t>
            </a:r>
            <a:r>
              <a:rPr lang="pl-PL" b="0" i="1" dirty="0" smtClean="0">
                <a:effectLst/>
                <a:latin typeface="Century Gothic" panose="020B0502020202020204" pitchFamily="34" charset="0"/>
              </a:rPr>
              <a:t>raz, dwa, trzy, </a:t>
            </a:r>
            <a:r>
              <a:rPr lang="pl-PL" i="1" dirty="0" smtClean="0">
                <a:latin typeface="Century Gothic" panose="020B0502020202020204" pitchFamily="34" charset="0"/>
              </a:rPr>
              <a:t>B</a:t>
            </a:r>
            <a:r>
              <a:rPr lang="pl-PL" b="0" i="1" dirty="0" smtClean="0">
                <a:effectLst/>
                <a:latin typeface="Century Gothic" panose="020B0502020202020204" pitchFamily="34" charset="0"/>
              </a:rPr>
              <a:t>aba Jaga patrzy</a:t>
            </a:r>
            <a:r>
              <a:rPr lang="pl-PL" b="0" i="0" dirty="0" smtClean="0">
                <a:effectLst/>
                <a:latin typeface="Century Gothic" panose="020B0502020202020204" pitchFamily="34" charset="0"/>
              </a:rPr>
              <a:t>. Ten, kto pierwszy dobiegnie do Baby Jagi wygrywa i staje się Babą Jagą.</a:t>
            </a:r>
          </a:p>
          <a:p>
            <a:r>
              <a:rPr lang="pl-PL" b="0" i="0" dirty="0" smtClean="0">
                <a:solidFill>
                  <a:srgbClr val="6F6F6F"/>
                </a:solidFill>
                <a:effectLst/>
                <a:latin typeface="HelveticaNeue"/>
              </a:rPr>
              <a:t>  </a:t>
            </a:r>
            <a:br>
              <a:rPr lang="pl-PL" b="0" i="0" dirty="0" smtClean="0">
                <a:solidFill>
                  <a:srgbClr val="6F6F6F"/>
                </a:solidFill>
                <a:effectLst/>
                <a:latin typeface="HelveticaNeue"/>
              </a:rPr>
            </a:br>
            <a:endParaRPr lang="pl-PL" dirty="0"/>
          </a:p>
        </p:txBody>
      </p:sp>
    </p:spTree>
    <p:extLst>
      <p:ext uri="{BB962C8B-B14F-4D97-AF65-F5344CB8AC3E}">
        <p14:creationId xmlns:p14="http://schemas.microsoft.com/office/powerpoint/2010/main" val="69527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PODCHODY</a:t>
            </a:r>
            <a:endParaRPr lang="pl-PL" dirty="0"/>
          </a:p>
        </p:txBody>
      </p:sp>
      <p:sp>
        <p:nvSpPr>
          <p:cNvPr id="3" name="Prostokąt 2"/>
          <p:cNvSpPr/>
          <p:nvPr/>
        </p:nvSpPr>
        <p:spPr>
          <a:xfrm>
            <a:off x="5294811" y="2185851"/>
            <a:ext cx="5329645" cy="2862322"/>
          </a:xfrm>
          <a:prstGeom prst="rect">
            <a:avLst/>
          </a:prstGeom>
        </p:spPr>
        <p:txBody>
          <a:bodyPr wrap="square">
            <a:spAutoFit/>
          </a:bodyPr>
          <a:lstStyle/>
          <a:p>
            <a:r>
              <a:rPr lang="pl-PL" dirty="0">
                <a:latin typeface="Calibri Light" panose="020F0302020204030204" pitchFamily="34" charset="0"/>
                <a:ea typeface="Calibri" panose="020F0502020204030204" pitchFamily="34" charset="0"/>
                <a:cs typeface="Times New Roman" panose="02020603050405020304" pitchFamily="18" charset="0"/>
              </a:rPr>
              <a:t>Rodzaj prostej </a:t>
            </a:r>
            <a:r>
              <a:rPr lang="pl-PL" dirty="0" smtClean="0">
                <a:latin typeface="Calibri Light" panose="020F0302020204030204" pitchFamily="34" charset="0"/>
                <a:ea typeface="Calibri" panose="020F0502020204030204" pitchFamily="34" charset="0"/>
                <a:cs typeface="Times New Roman" panose="02020603050405020304" pitchFamily="18" charset="0"/>
              </a:rPr>
              <a:t>gry terenowej </a:t>
            </a:r>
            <a:r>
              <a:rPr lang="pl-PL" dirty="0">
                <a:latin typeface="Calibri Light" panose="020F0302020204030204" pitchFamily="34" charset="0"/>
                <a:ea typeface="Calibri" panose="020F0502020204030204" pitchFamily="34" charset="0"/>
                <a:cs typeface="Times New Roman" panose="02020603050405020304" pitchFamily="18" charset="0"/>
              </a:rPr>
              <a:t>dla </a:t>
            </a:r>
            <a:r>
              <a:rPr lang="pl-PL" dirty="0" smtClean="0">
                <a:latin typeface="Calibri Light" panose="020F0302020204030204" pitchFamily="34" charset="0"/>
                <a:ea typeface="Calibri" panose="020F0502020204030204" pitchFamily="34" charset="0"/>
                <a:cs typeface="Times New Roman" panose="02020603050405020304" pitchFamily="18" charset="0"/>
              </a:rPr>
              <a:t>dzieci i młodzieży.  </a:t>
            </a:r>
            <a:r>
              <a:rPr lang="pl-PL" dirty="0">
                <a:latin typeface="Calibri Light" panose="020F0302020204030204" pitchFamily="34" charset="0"/>
                <a:ea typeface="Calibri" panose="020F0502020204030204" pitchFamily="34" charset="0"/>
                <a:cs typeface="Times New Roman" panose="02020603050405020304" pitchFamily="18" charset="0"/>
              </a:rPr>
              <a:t>W najmniej złożonej postaci polega na tym, że jedna grupa ucieka, zostawiając po drodze strzałki, ślady i zadania do rozwiązania (listy), a druga grupa musi ją złapać. Grupa pościgowa wyrusza 15-30 min. po grupie uciekającej. Należy odnaleźć i rozwiązać wszystkie pozostawione przez pierwszą grupę zadania. Drużyna uciekająca wygrywa, kiedy zadania nie zostaną rozwiązane. Drużyna pościgowa wygrywa, kiedy złapie drużynę uciekającą przed dotarciem do określonego celu. </a:t>
            </a:r>
            <a:endParaRPr lang="pl-PL" dirty="0"/>
          </a:p>
        </p:txBody>
      </p:sp>
      <p:pic>
        <p:nvPicPr>
          <p:cNvPr id="10242" name="Picture 2" descr="Nauka i przygoda — Lasy Państwow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650" y="1690688"/>
            <a:ext cx="2301931" cy="202515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Podchody – Wikipedia, wolna encyklo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5044" y="4022415"/>
            <a:ext cx="3096626" cy="205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531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SKAKANKA</a:t>
            </a:r>
            <a:endParaRPr lang="pl-PL" dirty="0"/>
          </a:p>
        </p:txBody>
      </p:sp>
      <p:sp>
        <p:nvSpPr>
          <p:cNvPr id="3" name="Prostokąt 2"/>
          <p:cNvSpPr/>
          <p:nvPr/>
        </p:nvSpPr>
        <p:spPr>
          <a:xfrm>
            <a:off x="5216433" y="2203269"/>
            <a:ext cx="5947955" cy="2862322"/>
          </a:xfrm>
          <a:prstGeom prst="rect">
            <a:avLst/>
          </a:prstGeom>
        </p:spPr>
        <p:txBody>
          <a:bodyPr wrap="square">
            <a:spAutoFit/>
          </a:bodyPr>
          <a:lstStyle/>
          <a:p>
            <a:pPr algn="just"/>
            <a:r>
              <a:rPr lang="pl-PL" b="1" i="0" dirty="0" smtClean="0">
                <a:effectLst/>
                <a:latin typeface="+mj-lt"/>
              </a:rPr>
              <a:t>Pan Sobieski </a:t>
            </a:r>
            <a:r>
              <a:rPr lang="pl-PL" b="0" i="0" dirty="0" smtClean="0">
                <a:effectLst/>
                <a:latin typeface="+mj-lt"/>
              </a:rPr>
              <a:t>Przeskakując lajkonikiem, wypowiadamy wyliczankę</a:t>
            </a:r>
            <a:r>
              <a:rPr lang="pl-PL" b="1" i="0" dirty="0" smtClean="0">
                <a:effectLst/>
                <a:latin typeface="+mj-lt"/>
              </a:rPr>
              <a:t>: </a:t>
            </a:r>
            <a:r>
              <a:rPr lang="pl-PL" b="0" i="1" dirty="0" smtClean="0">
                <a:effectLst/>
                <a:latin typeface="+mj-lt"/>
              </a:rPr>
              <a:t>Pan Sobieski miał 3 piski: czerwony, zielony, niebieski</a:t>
            </a:r>
            <a:r>
              <a:rPr lang="pl-PL" b="0" i="0" dirty="0" smtClean="0">
                <a:effectLst/>
                <a:latin typeface="+mj-lt"/>
              </a:rPr>
              <a:t> (puszczamy skakankę nie oglądając się za siebie i zgadujemy, jaki kształt ma wyrzucona skakanka (pętelki, wężyka czy balonika) i zgadujemy jakimi krokami dojdziemy do niej tak, by jej dotknąć palcami u stóp: mrówcze (malutkie kroczki stopa za stopą), normalne, słoniowe (duże kroki), parasolowe (obracając się o 180 </a:t>
            </a:r>
            <a:r>
              <a:rPr lang="pl-PL" b="0" i="0" dirty="0" err="1" smtClean="0">
                <a:effectLst/>
                <a:latin typeface="+mj-lt"/>
              </a:rPr>
              <a:t>st</a:t>
            </a:r>
            <a:r>
              <a:rPr lang="pl-PL" b="0" i="0" dirty="0" smtClean="0">
                <a:effectLst/>
                <a:latin typeface="+mj-lt"/>
              </a:rPr>
              <a:t> raz lewą, raz prawą nogą).</a:t>
            </a:r>
          </a:p>
          <a:p>
            <a:r>
              <a:rPr lang="pl-PL" b="0" i="0" dirty="0" smtClean="0">
                <a:solidFill>
                  <a:srgbClr val="444444"/>
                </a:solidFill>
                <a:effectLst/>
                <a:latin typeface="+mj-lt"/>
              </a:rPr>
              <a:t/>
            </a:r>
            <a:br>
              <a:rPr lang="pl-PL" b="0" i="0" dirty="0" smtClean="0">
                <a:solidFill>
                  <a:srgbClr val="444444"/>
                </a:solidFill>
                <a:effectLst/>
                <a:latin typeface="+mj-lt"/>
              </a:rPr>
            </a:br>
            <a:endParaRPr lang="pl-PL" dirty="0">
              <a:latin typeface="+mj-lt"/>
            </a:endParaRPr>
          </a:p>
        </p:txBody>
      </p:sp>
      <p:pic>
        <p:nvPicPr>
          <p:cNvPr id="11268" name="Picture 4" descr="Skakanka rysunek Grafika - nasza szkoła klasa 3 ćwiczenia, jak narysować  dziewczynkę stockowe wektory i ilustracje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63405"/>
            <a:ext cx="3117668" cy="492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601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BEREK ZACZAROWANY, KUCANY, RANNY…!</a:t>
            </a:r>
            <a:endParaRPr lang="pl-PL" dirty="0"/>
          </a:p>
        </p:txBody>
      </p:sp>
      <p:sp>
        <p:nvSpPr>
          <p:cNvPr id="3" name="Prostokąt 2"/>
          <p:cNvSpPr/>
          <p:nvPr/>
        </p:nvSpPr>
        <p:spPr>
          <a:xfrm>
            <a:off x="838200" y="1690688"/>
            <a:ext cx="5951270" cy="4801314"/>
          </a:xfrm>
          <a:prstGeom prst="rect">
            <a:avLst/>
          </a:prstGeom>
        </p:spPr>
        <p:txBody>
          <a:bodyPr wrap="square">
            <a:spAutoFit/>
          </a:bodyPr>
          <a:lstStyle/>
          <a:p>
            <a:r>
              <a:rPr lang="pl-PL" b="0" i="0" dirty="0" smtClean="0">
                <a:solidFill>
                  <a:srgbClr val="000000"/>
                </a:solidFill>
                <a:effectLst/>
                <a:latin typeface="Merriweather"/>
              </a:rPr>
              <a:t>Berek jest wybierany przy pomocy specjalnej wyliczanki:</a:t>
            </a:r>
          </a:p>
          <a:p>
            <a:r>
              <a:rPr lang="pl-PL" b="0" i="0" dirty="0" smtClean="0">
                <a:solidFill>
                  <a:srgbClr val="000000"/>
                </a:solidFill>
                <a:effectLst/>
                <a:latin typeface="Merriweather"/>
              </a:rPr>
              <a:t>• Berek zaczarowany – dziecko dotknięte przez berka zostaje “zaczarowane”, staje z szeroko rozstawionymi nogami i może zostać “oczarowane” przez inne dziecko, które pod nim przejdzie. Gra kończy się, kiedy berek zaczaruje wszystkie osoby, albo gdy dzieciaki znudzą się tym lataniem w kółko.</a:t>
            </a:r>
            <a:br>
              <a:rPr lang="pl-PL" b="0" i="0" dirty="0" smtClean="0">
                <a:solidFill>
                  <a:srgbClr val="000000"/>
                </a:solidFill>
                <a:effectLst/>
                <a:latin typeface="Merriweather"/>
              </a:rPr>
            </a:br>
            <a:r>
              <a:rPr lang="pl-PL" b="0" i="0" dirty="0" smtClean="0">
                <a:solidFill>
                  <a:srgbClr val="000000"/>
                </a:solidFill>
                <a:effectLst/>
                <a:latin typeface="Merriweather"/>
              </a:rPr>
              <a:t>• Berek kucany – jeśli dziecko uciekające przed berkiem zdąży kucnąć, jest uratowane.</a:t>
            </a:r>
            <a:br>
              <a:rPr lang="pl-PL" b="0" i="0" dirty="0" smtClean="0">
                <a:solidFill>
                  <a:srgbClr val="000000"/>
                </a:solidFill>
                <a:effectLst/>
                <a:latin typeface="Merriweather"/>
              </a:rPr>
            </a:br>
            <a:r>
              <a:rPr lang="pl-PL" b="0" i="0" dirty="0" smtClean="0">
                <a:solidFill>
                  <a:srgbClr val="000000"/>
                </a:solidFill>
                <a:effectLst/>
                <a:latin typeface="Merriweather"/>
              </a:rPr>
              <a:t>• Berek drewniany – analogicznie uratowane jest to dziecko, które zdąży dotknąć czegoś drewnianego (drzewa, ławki, płotu itd.).</a:t>
            </a:r>
            <a:br>
              <a:rPr lang="pl-PL" b="0" i="0" dirty="0" smtClean="0">
                <a:solidFill>
                  <a:srgbClr val="000000"/>
                </a:solidFill>
                <a:effectLst/>
                <a:latin typeface="Merriweather"/>
              </a:rPr>
            </a:br>
            <a:r>
              <a:rPr lang="pl-PL" b="0" i="0" dirty="0" smtClean="0">
                <a:solidFill>
                  <a:srgbClr val="000000"/>
                </a:solidFill>
                <a:effectLst/>
                <a:latin typeface="Merriweather"/>
              </a:rPr>
              <a:t>• Berek ranny – złapana osoba zostaje berkiem, ale goniąc dzieci musi trzymać się jedną ręką za miejsce, którego dotknął poprzedni berek.</a:t>
            </a:r>
          </a:p>
          <a:p>
            <a:r>
              <a:rPr lang="pl-PL" b="1" i="0" cap="all" dirty="0" smtClean="0">
                <a:solidFill>
                  <a:srgbClr val="000000"/>
                </a:solidFill>
                <a:effectLst/>
                <a:latin typeface="Montserrat"/>
              </a:rPr>
              <a:t/>
            </a:r>
            <a:br>
              <a:rPr lang="pl-PL" b="1" i="0" cap="all" dirty="0" smtClean="0">
                <a:solidFill>
                  <a:srgbClr val="000000"/>
                </a:solidFill>
                <a:effectLst/>
                <a:latin typeface="Montserrat"/>
              </a:rPr>
            </a:br>
            <a:endParaRPr lang="pl-PL" dirty="0"/>
          </a:p>
        </p:txBody>
      </p:sp>
      <p:pic>
        <p:nvPicPr>
          <p:cNvPr id="13314" name="Picture 2" descr="Tag clipart 4 » Clipart St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9737" y="2368732"/>
            <a:ext cx="4378142" cy="267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480415"/>
      </p:ext>
    </p:extLst>
  </p:cSld>
  <p:clrMapOvr>
    <a:masterClrMapping/>
  </p:clrMapOvr>
</p:sld>
</file>

<file path=ppt/theme/theme1.xml><?xml version="1.0" encoding="utf-8"?>
<a:theme xmlns:a="http://schemas.openxmlformats.org/drawingml/2006/main" name="Smuga">
  <a:themeElements>
    <a:clrScheme name="Smug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mug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mug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69</TotalTime>
  <Words>918</Words>
  <Application>Microsoft Office PowerPoint</Application>
  <PresentationFormat>Panoramiczny</PresentationFormat>
  <Paragraphs>38</Paragraphs>
  <Slides>10</Slides>
  <Notes>0</Notes>
  <HiddenSlides>0</HiddenSlides>
  <MMClips>0</MMClips>
  <ScaleCrop>false</ScaleCrop>
  <HeadingPairs>
    <vt:vector size="6" baseType="variant">
      <vt:variant>
        <vt:lpstr>Używane czcionki</vt:lpstr>
      </vt:variant>
      <vt:variant>
        <vt:i4>13</vt:i4>
      </vt:variant>
      <vt:variant>
        <vt:lpstr>Motyw</vt:lpstr>
      </vt:variant>
      <vt:variant>
        <vt:i4>1</vt:i4>
      </vt:variant>
      <vt:variant>
        <vt:lpstr>Tytuły slajdów</vt:lpstr>
      </vt:variant>
      <vt:variant>
        <vt:i4>10</vt:i4>
      </vt:variant>
    </vt:vector>
  </HeadingPairs>
  <TitlesOfParts>
    <vt:vector size="24" baseType="lpstr">
      <vt:lpstr>arial</vt:lpstr>
      <vt:lpstr>arial</vt:lpstr>
      <vt:lpstr>Calibri</vt:lpstr>
      <vt:lpstr>Calibri Light</vt:lpstr>
      <vt:lpstr>Californian FB</vt:lpstr>
      <vt:lpstr>Candara Light</vt:lpstr>
      <vt:lpstr>Century Gothic</vt:lpstr>
      <vt:lpstr>Helvetica</vt:lpstr>
      <vt:lpstr>HelveticaNeue</vt:lpstr>
      <vt:lpstr>Merriweather</vt:lpstr>
      <vt:lpstr>Montserrat</vt:lpstr>
      <vt:lpstr>Times New Roman</vt:lpstr>
      <vt:lpstr>Wingdings 3</vt:lpstr>
      <vt:lpstr>Smuga</vt:lpstr>
      <vt:lpstr>Prezentacja programu PowerPoint</vt:lpstr>
      <vt:lpstr>GRA W KLASY</vt:lpstr>
      <vt:lpstr>GĄSKI, GĄSKI DO DOMU!</vt:lpstr>
      <vt:lpstr>GRA W KAPSLE</vt:lpstr>
      <vt:lpstr>GRA W KOLORY</vt:lpstr>
      <vt:lpstr>BABA JAGA PATRZY</vt:lpstr>
      <vt:lpstr>PODCHODY</vt:lpstr>
      <vt:lpstr>SKAKANKA</vt:lpstr>
      <vt:lpstr>BEREK ZACZAROWANY, KUCANY, RANNY…!</vt:lpstr>
      <vt:lpstr>GRA W GUMĘ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JOANNA DUTKOWSKA</dc:creator>
  <cp:lastModifiedBy>JOANNA DUTKOWSKA</cp:lastModifiedBy>
  <cp:revision>9</cp:revision>
  <dcterms:created xsi:type="dcterms:W3CDTF">2021-01-20T13:04:05Z</dcterms:created>
  <dcterms:modified xsi:type="dcterms:W3CDTF">2021-01-21T07:10:14Z</dcterms:modified>
</cp:coreProperties>
</file>