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35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023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64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006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8325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318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880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544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615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41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083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663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461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300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08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177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088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206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205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ynalazki.andrej.edu.pl/index.php/wynalazki/36-t/626-transformato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ynalazki.andrej.edu.pl/index.php/wynalazcy/59-t/1027-tesl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69EB28-2231-44EF-B917-3834E4539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993779"/>
            <a:ext cx="8689976" cy="1217718"/>
          </a:xfrm>
        </p:spPr>
        <p:txBody>
          <a:bodyPr/>
          <a:lstStyle/>
          <a:p>
            <a:r>
              <a:rPr lang="pl-PL" dirty="0"/>
              <a:t>Twórca współczesności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4AF03A3-805E-4E3C-A103-7514D94E1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211497"/>
            <a:ext cx="8689976" cy="1371599"/>
          </a:xfrm>
        </p:spPr>
        <p:txBody>
          <a:bodyPr/>
          <a:lstStyle/>
          <a:p>
            <a:r>
              <a:rPr lang="pl-PL" dirty="0"/>
              <a:t>, czyli osiągnięcia Mieczysława </a:t>
            </a:r>
            <a:r>
              <a:rPr lang="pl-PL" dirty="0" err="1"/>
              <a:t>wolfke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3328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1AA009-40AD-4098-8AE7-680CA35C6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E50CAEE-CAC0-4F18-9593-F09A3338C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2DA77D5-12C4-446D-AC72-A514960A5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9E04E4F-6B32-4651-ACE0-DACABF1FC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F1D01C-6FEC-480E-9721-14C8D1A5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pl-PL" sz="4800" noProof="0" dirty="0"/>
              <a:t>A także…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3D4F2B0-7771-46FC-9763-240E8F55F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164F387-6750-4AFF-8A10-65C64D31EC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18740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>
            <a:extLst>
              <a:ext uri="{FF2B5EF4-FFF2-40B4-BE49-F238E27FC236}">
                <a16:creationId xmlns:a16="http://schemas.microsoft.com/office/drawing/2014/main" xmlns="" id="{E77D5960-B3B3-4AE1-8BBD-3C55D906A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9CB45896-DF82-4158-8135-BB4EF2219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xmlns="" id="{5E2D77DB-5447-43F6-ABBB-91A47ED762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2">
            <a:extLst>
              <a:ext uri="{FF2B5EF4-FFF2-40B4-BE49-F238E27FC236}">
                <a16:creationId xmlns:a16="http://schemas.microsoft.com/office/drawing/2014/main" xmlns="" id="{4B24ADA1-2A2D-4E45-8962-73C1FE0E8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3D Hologram Projection Systems - Holographic stage by Virtual On">
            <a:extLst>
              <a:ext uri="{FF2B5EF4-FFF2-40B4-BE49-F238E27FC236}">
                <a16:creationId xmlns:a16="http://schemas.microsoft.com/office/drawing/2014/main" xmlns="" id="{E4E2C933-7B6A-472B-A343-6F868FC3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" y="-2"/>
            <a:ext cx="12192000" cy="6858002"/>
          </a:xfrm>
          <a:prstGeom prst="roundRect">
            <a:avLst>
              <a:gd name="adj" fmla="val 0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7B46D7A5-BE0B-4CCC-ABAE-8B9F0AB6E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EBD6F6-9D4D-4E93-9BC2-A88EAE3A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892" y="957485"/>
            <a:ext cx="5614603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noProof="0" dirty="0">
                <a:solidFill>
                  <a:schemeClr val="bg1"/>
                </a:solidFill>
              </a:rPr>
              <a:t>HOLOGRAM!!!</a:t>
            </a:r>
          </a:p>
        </p:txBody>
      </p:sp>
    </p:spTree>
    <p:extLst>
      <p:ext uri="{BB962C8B-B14F-4D97-AF65-F5344CB8AC3E}">
        <p14:creationId xmlns:p14="http://schemas.microsoft.com/office/powerpoint/2010/main" xmlns="" val="3046861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31AA009-40AD-4098-8AE7-680CA35C6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7826DDCA-6D09-4690-86AE-A65700C43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DA4D17-0FCD-42C6-AD5C-CD549150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1346369"/>
            <a:ext cx="6891186" cy="24636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noProof="0" dirty="0"/>
              <a:t>Więc widzicie ,że </a:t>
            </a:r>
            <a:r>
              <a:rPr lang="pl-PL" sz="4800" noProof="0" dirty="0" err="1"/>
              <a:t>wolfke</a:t>
            </a:r>
            <a:r>
              <a:rPr lang="pl-PL" sz="4800" noProof="0" dirty="0"/>
              <a:t> zrobił dla nauki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598C508-6556-4BDF-B0BB-F44883ACF8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8" y="3886200"/>
            <a:ext cx="6891185" cy="13715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pl-PL" sz="2200" noProof="0" dirty="0"/>
              <a:t>A nie jest wcale taki znany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48D94113-B99D-4827-8468-42C0869DD6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65046" y="0"/>
            <a:ext cx="2726953" cy="6858000"/>
          </a:xfrm>
          <a:prstGeom prst="rect">
            <a:avLst/>
          </a:prstGeom>
          <a:ln>
            <a:noFill/>
          </a:ln>
          <a:effectLst>
            <a:outerShdw blurRad="889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D97E19A-F48B-4D56-A949-3A826CF00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65046" y="0"/>
            <a:ext cx="2726954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5B1C489-3520-454E-BCE4-DE06A472FF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0" t="1120" r="54326" b="73832"/>
          <a:stretch/>
        </p:blipFill>
        <p:spPr>
          <a:xfrm>
            <a:off x="9465047" y="4417"/>
            <a:ext cx="2318458" cy="10868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CDFDB7-75F8-4CF5-A2D6-59A1D86232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23" t="43915" r="1" b="10213"/>
          <a:stretch/>
        </p:blipFill>
        <p:spPr>
          <a:xfrm>
            <a:off x="9945510" y="3287359"/>
            <a:ext cx="2246490" cy="21976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1EE895C-73D3-4A38-BD82-6A056D253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66" t="75007" r="30510"/>
          <a:stretch/>
        </p:blipFill>
        <p:spPr>
          <a:xfrm>
            <a:off x="10548594" y="2550437"/>
            <a:ext cx="1643406" cy="100346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FD3076-E852-4125-BBED-3FB31599F4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940" t="81531" r="19879"/>
          <a:stretch/>
        </p:blipFill>
        <p:spPr>
          <a:xfrm>
            <a:off x="9465048" y="5597114"/>
            <a:ext cx="1356924" cy="1260885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56834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31AA009-40AD-4098-8AE7-680CA35C6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193C720-BAE2-4A39-9751-F1518A809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1B7961-B8F2-4DF3-8A5C-FECC83259E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0C739E-344C-45ED-B321-957FFBB02F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099E10D-E5EA-4427-B5BF-FBCA38682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8200506-6F68-497A-8BF1-03E63E8C6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933A6B-C8DF-4C6C-B45F-5D37F110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5" y="1124125"/>
            <a:ext cx="8689976" cy="1844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400" noProof="0" dirty="0"/>
              <a:t>Mamy nadzieje że podobało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0D70503-FF3F-4A9A-A18F-AED04A9942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4035" y="3034145"/>
            <a:ext cx="8689976" cy="10584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pl-PL" sz="24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Dziękujemy za </a:t>
            </a:r>
            <a:r>
              <a:rPr lang="pl-PL" sz="2400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poś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więcony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czas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😁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dowidzenia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935FD9-9DF6-4DCA-9E6A-82F00F5B2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60639"/>
            <a:ext cx="12188952" cy="1597361"/>
          </a:xfrm>
          <a:prstGeom prst="rect">
            <a:avLst/>
          </a:prstGeom>
          <a:solidFill>
            <a:srgbClr val="1C1C1C"/>
          </a:solidFill>
          <a:ln>
            <a:noFill/>
          </a:ln>
          <a:effectLst>
            <a:outerShdw blurRad="889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7073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F5B344-E06A-424C-9A34-AAC6300E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pl-PL"/>
              <a:t>Krótki wstęp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0895B17-B1A2-4480-810E-7EABD57DB0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96626" cy="34241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100" b="0" i="0">
                <a:effectLst/>
                <a:latin typeface="Arial" panose="020B0604020202020204" pitchFamily="34" charset="0"/>
              </a:rPr>
              <a:t>Mieczysław Władysław </a:t>
            </a:r>
            <a:r>
              <a:rPr lang="pl-PL" sz="1100" b="0" i="0" err="1">
                <a:effectLst/>
                <a:latin typeface="Arial" panose="020B0604020202020204" pitchFamily="34" charset="0"/>
              </a:rPr>
              <a:t>Wolfke</a:t>
            </a:r>
            <a:r>
              <a:rPr lang="pl-PL" sz="1100" b="0" i="0">
                <a:effectLst/>
                <a:latin typeface="Arial" panose="020B0604020202020204" pitchFamily="34" charset="0"/>
              </a:rPr>
              <a:t> urodził się w Łasku 29 maja 1883 roku. zmarł 4 maja 1947. Był jedynym synem inżyniera drogowego Karola Juliusza </a:t>
            </a:r>
            <a:r>
              <a:rPr lang="pl-PL" sz="1100" b="0" i="0" err="1">
                <a:effectLst/>
                <a:latin typeface="Arial" panose="020B0604020202020204" pitchFamily="34" charset="0"/>
              </a:rPr>
              <a:t>Wolfkego</a:t>
            </a:r>
            <a:r>
              <a:rPr lang="pl-PL" sz="1100" b="0" i="0">
                <a:effectLst/>
                <a:latin typeface="Arial" panose="020B0604020202020204" pitchFamily="34" charset="0"/>
              </a:rPr>
              <a:t> oraz Lucyny z Kośmińskich W 1906 roku zawarł związek małżeński ze Stanisławą Winawer. W Zurychu w 1915 roku na świat przeszedł jego syn – Karol </a:t>
            </a:r>
            <a:r>
              <a:rPr lang="pl-PL" sz="1100" err="1">
                <a:latin typeface="Arial" panose="020B0604020202020204" pitchFamily="34" charset="0"/>
              </a:rPr>
              <a:t>wolfke</a:t>
            </a:r>
            <a:r>
              <a:rPr lang="pl-PL" sz="1100" b="0" i="0">
                <a:effectLst/>
                <a:latin typeface="Arial" panose="020B0604020202020204" pitchFamily="34" charset="0"/>
              </a:rPr>
              <a:t>, a w 1918 roku – córka Lucyna.  W 1926 roku na świat przyszedł jego drugi syn – Stefan. Po wybuchu </a:t>
            </a:r>
            <a:r>
              <a:rPr lang="pl-PL" sz="1100">
                <a:latin typeface="Arial" panose="020B0604020202020204" pitchFamily="34" charset="0"/>
              </a:rPr>
              <a:t>wojny</a:t>
            </a:r>
            <a:r>
              <a:rPr lang="pl-PL" sz="1100" b="0" i="0">
                <a:effectLst/>
                <a:latin typeface="Arial" panose="020B0604020202020204" pitchFamily="34" charset="0"/>
              </a:rPr>
              <a:t> </a:t>
            </a:r>
            <a:r>
              <a:rPr lang="pl-PL" sz="1100" b="0" i="0" err="1">
                <a:effectLst/>
                <a:latin typeface="Arial" panose="020B0604020202020204" pitchFamily="34" charset="0"/>
              </a:rPr>
              <a:t>Wolfke</a:t>
            </a:r>
            <a:r>
              <a:rPr lang="pl-PL" sz="1100" b="0" i="0">
                <a:effectLst/>
                <a:latin typeface="Arial" panose="020B0604020202020204" pitchFamily="34" charset="0"/>
              </a:rPr>
              <a:t> trafił na </a:t>
            </a:r>
            <a:r>
              <a:rPr lang="pl-PL" sz="1100" err="1">
                <a:latin typeface="Arial" panose="020B0604020202020204" pitchFamily="34" charset="0"/>
                <a:cs typeface="Arial" panose="020B0604020202020204" pitchFamily="34" charset="0"/>
              </a:rPr>
              <a:t>pawiak</a:t>
            </a:r>
            <a:r>
              <a:rPr lang="pl-PL" sz="1100" b="0" i="0">
                <a:effectLst/>
                <a:latin typeface="Arial" panose="020B0604020202020204" pitchFamily="34" charset="0"/>
              </a:rPr>
              <a:t>. Aresztowany 10 listopada 1939 roku wraz z synem </a:t>
            </a:r>
            <a:r>
              <a:rPr lang="pl-PL" sz="1100" b="0" i="0" err="1">
                <a:effectLst/>
                <a:latin typeface="Arial" panose="020B0604020202020204" pitchFamily="34" charset="0"/>
              </a:rPr>
              <a:t>karolem</a:t>
            </a:r>
            <a:r>
              <a:rPr lang="pl-PL" sz="1100" b="0" i="0">
                <a:effectLst/>
                <a:latin typeface="Arial" panose="020B0604020202020204" pitchFamily="34" charset="0"/>
              </a:rPr>
              <a:t> spędził tydzień w celi numer 49 (Karol pozostał tam trzy tygodnie). W czasie okupacji Mieczysław </a:t>
            </a:r>
            <a:r>
              <a:rPr lang="pl-PL" sz="1100" b="0" i="0" err="1">
                <a:effectLst/>
                <a:latin typeface="Arial" panose="020B0604020202020204" pitchFamily="34" charset="0"/>
              </a:rPr>
              <a:t>Wolfke</a:t>
            </a:r>
            <a:r>
              <a:rPr lang="pl-PL" sz="1100" b="0" i="0">
                <a:effectLst/>
                <a:latin typeface="Arial" panose="020B0604020202020204" pitchFamily="34" charset="0"/>
              </a:rPr>
              <a:t> kierował za zgodą okupanta Zakładem Badawczym Fizyki Technicznej, a następnie wykładał w Państwowej Wyższej Szkole Technicznej utworzonej w gmachach politechnicznych. Organizował jednocześnie wsparcie dla potrzeb konspiracji i brał udział w tajnym nauczaniu. W maju 1944 roku zmarła córka Mieczysława – Lucyna Janina </a:t>
            </a:r>
            <a:r>
              <a:rPr lang="pl-PL" sz="1100" b="0" i="0" err="1">
                <a:effectLst/>
                <a:latin typeface="Arial" panose="020B0604020202020204" pitchFamily="34" charset="0"/>
              </a:rPr>
              <a:t>Rassalska</a:t>
            </a:r>
            <a:r>
              <a:rPr lang="pl-PL" sz="1100" b="0" i="0">
                <a:effectLst/>
                <a:latin typeface="Arial" panose="020B0604020202020204" pitchFamily="34" charset="0"/>
              </a:rPr>
              <a:t>. W 1944 roku Mieczysław </a:t>
            </a:r>
            <a:r>
              <a:rPr lang="pl-PL" sz="1100" b="0" i="0" err="1">
                <a:effectLst/>
                <a:latin typeface="Arial" panose="020B0604020202020204" pitchFamily="34" charset="0"/>
              </a:rPr>
              <a:t>Wolfke</a:t>
            </a:r>
            <a:r>
              <a:rPr lang="pl-PL" sz="1100" b="0" i="0">
                <a:effectLst/>
                <a:latin typeface="Arial" panose="020B0604020202020204" pitchFamily="34" charset="0"/>
              </a:rPr>
              <a:t> zawarł w Krakowie związek małżeński z Krystyną Chądzyńską. 4 maja 1947 roku zmarł nagle w </a:t>
            </a:r>
            <a:r>
              <a:rPr lang="pl-PL" sz="1100" b="0" i="0" err="1">
                <a:effectLst/>
                <a:latin typeface="Arial" panose="020B0604020202020204" pitchFamily="34" charset="0"/>
              </a:rPr>
              <a:t>zurychu</a:t>
            </a:r>
            <a:r>
              <a:rPr lang="pl-PL" sz="1100" b="0" i="0">
                <a:effectLst/>
                <a:latin typeface="Arial" panose="020B0604020202020204" pitchFamily="34" charset="0"/>
              </a:rPr>
              <a:t> i został pochowany na tamtejszym cmentarzu . </a:t>
            </a:r>
            <a:endParaRPr lang="pl-PL" sz="1100"/>
          </a:p>
        </p:txBody>
      </p:sp>
      <p:pic>
        <p:nvPicPr>
          <p:cNvPr id="1026" name="Picture 2" descr="Radioelektronicy polscy">
            <a:extLst>
              <a:ext uri="{FF2B5EF4-FFF2-40B4-BE49-F238E27FC236}">
                <a16:creationId xmlns:a16="http://schemas.microsoft.com/office/drawing/2014/main" xmlns="" id="{E7D42111-E528-411C-831E-A6DB223A7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44" r="-2" b="20969"/>
          <a:stretch/>
        </p:blipFill>
        <p:spPr bwMode="auto"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104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64D4F0-CD1A-44FB-80A3-5F9661193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7" b="102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2762F0-A572-4794-B341-6E2711AE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noProof="0" dirty="0">
                <a:solidFill>
                  <a:srgbClr val="FFFFFF"/>
                </a:solidFill>
              </a:rPr>
              <a:t>Co wynalazł?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2A3D540-C6F7-4248-A8EF-506521DBE2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pl-PL" noProof="0" dirty="0">
                <a:solidFill>
                  <a:schemeClr val="accent4">
                    <a:lumMod val="75000"/>
                  </a:schemeClr>
                </a:solidFill>
              </a:rPr>
              <a:t>Znamy już jego historie ale co wynalazł? Otóż tak :</a:t>
            </a:r>
          </a:p>
          <a:p>
            <a:r>
              <a:rPr lang="pl-PL" b="0" i="0" noProof="0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telelektroskop</a:t>
            </a:r>
            <a:r>
              <a:rPr lang="pl-PL" b="0" i="0" noProof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, czyli (jak to sam określił) „aparat do widzenia na odległość”</a:t>
            </a:r>
          </a:p>
          <a:p>
            <a:r>
              <a:rPr lang="pl-PL" b="0" i="0" noProof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matematyczną teorię przesunięć powierzchniowych na płaszczyźnie.</a:t>
            </a:r>
          </a:p>
          <a:p>
            <a:r>
              <a:rPr lang="pl-PL" b="0" i="0" noProof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lampę kadmowo-rtęciową</a:t>
            </a:r>
          </a:p>
          <a:p>
            <a:r>
              <a:rPr lang="pl-PL" b="0" i="0" noProof="0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metodę uzyskiwania obrazów trójwymiarowych</a:t>
            </a:r>
          </a:p>
          <a:p>
            <a:r>
              <a:rPr lang="pl-PL" b="0" i="0" noProof="0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metodę wytwarzania wysokich napięć przy pomocy </a:t>
            </a:r>
            <a:r>
              <a:rPr lang="pl-PL" b="0" i="0" strike="noStrike" noProof="0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transformatora</a:t>
            </a:r>
            <a:r>
              <a:rPr lang="pl-PL" b="0" i="0" noProof="0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pl-PL" b="0" i="0" noProof="0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Nikola Tesli</a:t>
            </a:r>
            <a:endParaRPr lang="pl-PL" b="0" i="0" noProof="0" dirty="0">
              <a:solidFill>
                <a:schemeClr val="accent4">
                  <a:lumMod val="75000"/>
                </a:schemeClr>
              </a:solidFill>
              <a:effectLst/>
              <a:latin typeface="Tahoma" panose="020B0604030504040204" pitchFamily="34" charset="0"/>
            </a:endParaRPr>
          </a:p>
          <a:p>
            <a:r>
              <a:rPr lang="pl-PL" b="0" i="0" noProof="0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dwie odmiany ciekłego helu</a:t>
            </a:r>
            <a:endParaRPr lang="pl-PL" noProof="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pl-PL" b="0" i="0" noProof="0" dirty="0">
                <a:solidFill>
                  <a:schemeClr val="accent4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magnes do przenoszenia obrazów</a:t>
            </a:r>
          </a:p>
        </p:txBody>
      </p:sp>
    </p:spTree>
    <p:extLst>
      <p:ext uri="{BB962C8B-B14F-4D97-AF65-F5344CB8AC3E}">
        <p14:creationId xmlns:p14="http://schemas.microsoft.com/office/powerpoint/2010/main" xmlns="" val="1663389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BD4BF38-956F-4AF6-875C-14D787DA3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56" r="1" b="1"/>
          <a:stretch/>
        </p:blipFill>
        <p:spPr bwMode="auto">
          <a:xfrm>
            <a:off x="7756448" y="1349992"/>
            <a:ext cx="3155366" cy="40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5BB49D-A825-401A-9BC1-CB56AF81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596177"/>
          </a:xfrm>
        </p:spPr>
        <p:txBody>
          <a:bodyPr>
            <a:normAutofit/>
          </a:bodyPr>
          <a:lstStyle/>
          <a:p>
            <a:r>
              <a:rPr lang="pl-PL" b="0" i="0" dirty="0" err="1">
                <a:effectLst/>
                <a:latin typeface="Arial" panose="020B0604020202020204" pitchFamily="34" charset="0"/>
              </a:rPr>
              <a:t>telelektroskop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66C8051-4296-4914-B00A-0C3C24CA64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5910274" cy="34241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400" b="0" i="0" dirty="0">
                <a:effectLst/>
                <a:latin typeface="arial" panose="020B0604020202020204" pitchFamily="34" charset="0"/>
              </a:rPr>
              <a:t>To aparat do wykrywania ładunku elektrycznego, a właściwie napięcia elektrycznego. Prosty </a:t>
            </a:r>
            <a:r>
              <a:rPr lang="pl-PL" sz="1400" b="1" i="0" dirty="0">
                <a:effectLst/>
                <a:latin typeface="arial" panose="020B0604020202020204" pitchFamily="34" charset="0"/>
              </a:rPr>
              <a:t>elektroskop</a:t>
            </a:r>
            <a:r>
              <a:rPr lang="pl-PL" sz="1400" b="0" i="0" dirty="0">
                <a:effectLst/>
                <a:latin typeface="arial" panose="020B0604020202020204" pitchFamily="34" charset="0"/>
              </a:rPr>
              <a:t> listkowy składa się z pionowego, metalowego pręta, na którego końcu są przymocowane przegubowo dwa prostokątne listki z cienkiej i lekkiej folii przewodzącej prąd.</a:t>
            </a:r>
            <a:r>
              <a:rPr lang="pl-PL" sz="1400" b="0" i="0" dirty="0">
                <a:effectLst/>
                <a:latin typeface="Arial" panose="020B0604020202020204" pitchFamily="34" charset="0"/>
              </a:rPr>
              <a:t> wykorzystuje zjawisko odpychania się jednoimiennych ładunków elektrycznych. Przy zetknięciu pręta z obiektem naładowanym elektrycznie część ładunku przepływa z tego obiektu do elektroskopu, listki folii odpychają się, wielkość odchylenia listków zależy od zgromadzonego na nich ładunku.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xmlns="" val="2684490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D6BE250-E529-40AD-AAB6-0C005B97B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1" r="-2" b="-2"/>
          <a:stretch/>
        </p:blipFill>
        <p:spPr bwMode="auto">
          <a:xfrm>
            <a:off x="20" y="10"/>
            <a:ext cx="40705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08B5C0-3479-441A-816D-C04AD794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pl-PL" b="0" i="0" noProof="0" dirty="0">
                <a:effectLst/>
                <a:latin typeface="Arial" panose="020B0604020202020204" pitchFamily="34" charset="0"/>
              </a:rPr>
              <a:t>lampa kadmowo-rtęciową</a:t>
            </a:r>
            <a:br>
              <a:rPr lang="pl-PL" b="0" i="0" noProof="0" dirty="0">
                <a:effectLst/>
                <a:latin typeface="Arial" panose="020B0604020202020204" pitchFamily="34" charset="0"/>
              </a:rPr>
            </a:br>
            <a:endParaRPr lang="pl-PL" noProof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DDA34BE-C5DD-4CB5-973F-C69E279550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noProof="0" dirty="0">
                <a:latin typeface="Arial" panose="020B0604020202020204" pitchFamily="34" charset="0"/>
              </a:rPr>
              <a:t>To r</a:t>
            </a:r>
            <a:r>
              <a:rPr lang="pl-PL" b="0" i="0" noProof="0" dirty="0">
                <a:effectLst/>
                <a:latin typeface="Arial" panose="020B0604020202020204" pitchFamily="34" charset="0"/>
              </a:rPr>
              <a:t>odzaj lampy wyładowczej, w której światło powstaje dzięki  wyładowanie</a:t>
            </a:r>
            <a:r>
              <a:rPr lang="pl-PL" noProof="0" dirty="0">
                <a:latin typeface="Arial" panose="020B0604020202020204" pitchFamily="34" charset="0"/>
              </a:rPr>
              <a:t> </a:t>
            </a:r>
            <a:r>
              <a:rPr lang="pl-PL" b="0" i="0" u="none" strike="noStrike" noProof="0" dirty="0">
                <a:effectLst/>
                <a:latin typeface="Arial" panose="020B0604020202020204" pitchFamily="34" charset="0"/>
              </a:rPr>
              <a:t>elektrycznemu </a:t>
            </a:r>
            <a:r>
              <a:rPr lang="pl-PL" b="0" i="0" noProof="0" dirty="0">
                <a:effectLst/>
                <a:latin typeface="Arial" panose="020B0604020202020204" pitchFamily="34" charset="0"/>
              </a:rPr>
              <a:t>w parach rtęci. W odróżnieniu od niskoprężnych lamp rtęciowych zwanych potocznie </a:t>
            </a:r>
            <a:r>
              <a:rPr lang="pl-PL" noProof="0" dirty="0">
                <a:latin typeface="Arial" panose="020B0604020202020204" pitchFamily="34" charset="0"/>
              </a:rPr>
              <a:t>świetlówkami</a:t>
            </a:r>
            <a:r>
              <a:rPr lang="pl-PL" b="0" i="0" noProof="0" dirty="0">
                <a:effectLst/>
                <a:latin typeface="Arial" panose="020B0604020202020204" pitchFamily="34" charset="0"/>
              </a:rPr>
              <a:t>, w których następuje  wyładowanie jarzeniowe, w wysokociśnieniowych lampach rtęciowych zachodzi  wyładowanie</a:t>
            </a:r>
            <a:r>
              <a:rPr lang="pl-PL" b="0" i="0" u="none" strike="noStrike" noProof="0" dirty="0">
                <a:effectLst/>
                <a:latin typeface="Arial" panose="020B0604020202020204" pitchFamily="34" charset="0"/>
              </a:rPr>
              <a:t> łukowe</a:t>
            </a:r>
            <a:r>
              <a:rPr lang="pl-PL" b="0" i="0" noProof="0" dirty="0">
                <a:effectLst/>
                <a:latin typeface="Arial" panose="020B0604020202020204" pitchFamily="34" charset="0"/>
              </a:rPr>
              <a:t>. 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988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27F609-5791-4C8B-A3ED-56AA7F3A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1596177"/>
          </a:xfrm>
        </p:spPr>
        <p:txBody>
          <a:bodyPr/>
          <a:lstStyle/>
          <a:p>
            <a:r>
              <a:rPr lang="pl-PL" sz="4400" noProof="0" dirty="0"/>
              <a:t>Jak uzyskać </a:t>
            </a:r>
            <a:r>
              <a:rPr lang="pl-PL" sz="4000" b="0" i="0" noProof="0" dirty="0">
                <a:effectLst/>
                <a:latin typeface="Tahoma" panose="020B0604030504040204" pitchFamily="34" charset="0"/>
              </a:rPr>
              <a:t>obrazy trójwymiarowe</a:t>
            </a:r>
            <a:r>
              <a:rPr lang="pl-PL" b="0" i="0" noProof="0" dirty="0">
                <a:effectLst/>
                <a:latin typeface="Tahoma" panose="020B0604030504040204" pitchFamily="34" charset="0"/>
              </a:rPr>
              <a:t/>
            </a:r>
            <a:br>
              <a:rPr lang="pl-PL" b="0" i="0" noProof="0" dirty="0">
                <a:effectLst/>
                <a:latin typeface="Tahoma" panose="020B0604030504040204" pitchFamily="34" charset="0"/>
              </a:rPr>
            </a:br>
            <a:endParaRPr lang="pl-PL" noProof="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665DAB1-B4E3-45EB-97A1-E7F4038079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0" i="0" noProof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Efekt </a:t>
            </a:r>
            <a:r>
              <a:rPr lang="pl-PL" i="0" noProof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trójwymiarowy</a:t>
            </a:r>
            <a:r>
              <a:rPr lang="pl-PL" b="0" i="0" noProof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uzyskiwany jest dzięki stereoskopii, jednej z najstarszych technik obrazowania pozwalającej oddać wrażenie normalnego widzenia przestrzennego. Odwzorowane są tutaj zarówno odległości od obserwatora, głębia sceny oraz przestrzenne ułożenie poszczególnych elementów obrazowanego obiektu lub obiektów.</a:t>
            </a:r>
            <a:endParaRPr lang="pl-PL" noProof="0" dirty="0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" name="Model 3D 4" descr="Cube">
                <a:extLst>
                  <a:ext uri="{FF2B5EF4-FFF2-40B4-BE49-F238E27FC236}">
                    <a16:creationId xmlns:a16="http://schemas.microsoft.com/office/drawing/2014/main" id="{72051B47-E42E-495C-A5CC-BB87CE2746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4201041"/>
                  </p:ext>
                </p:extLst>
              </p:nvPr>
            </p:nvGraphicFramePr>
            <p:xfrm>
              <a:off x="278271" y="4230113"/>
              <a:ext cx="2225291" cy="263758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225291" cy="2637582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1959599" ay="2458387" az="13677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67168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el 3D 4" descr="Cube">
                <a:extLst>
                  <a:ext uri="{FF2B5EF4-FFF2-40B4-BE49-F238E27FC236}">
                    <a16:creationId xmlns:a16="http://schemas.microsoft.com/office/drawing/2014/main" xmlns="" id="{72051B47-E42E-495C-A5CC-BB87CE2746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271" y="4230113"/>
                <a:ext cx="2225291" cy="26375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3376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6403CAC-6103-44C9-B687-A2C18173F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669E88-AA72-437F-AA99-859F9E99E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9E4F08A-9BA6-4AB7-8390-DCB4D09389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232AA78D-1651-40D4-A802-79210BE381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208131-8912-4D84-88D6-ACAEE7729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83" r="18648" b="-1"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D4F496D-4AA6-410F-A8CE-7CE8BB77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7141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67A1635-3158-4830-A93F-820B63E03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C54A62-3C5C-4894-9960-350AFDB9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400" noProof="0" dirty="0"/>
              <a:t>Jak widzicie </a:t>
            </a:r>
            <a:r>
              <a:rPr lang="pl-PL" sz="4400" noProof="0" dirty="0" err="1"/>
              <a:t>Wolfke</a:t>
            </a:r>
            <a:r>
              <a:rPr lang="pl-PL" sz="4400" noProof="0" dirty="0"/>
              <a:t> stworzył bardzo dużo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CE0BCCF-B33E-48E8-B50C-1FA095FC49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76707" y="4165601"/>
            <a:ext cx="3487479" cy="7891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noProof="0" dirty="0">
                <a:solidFill>
                  <a:schemeClr val="bg1">
                    <a:lumMod val="50000"/>
                  </a:schemeClr>
                </a:solidFill>
              </a:rPr>
              <a:t>A Nadal nie powiedziane zostało najważniejsze !</a:t>
            </a:r>
          </a:p>
        </p:txBody>
      </p:sp>
    </p:spTree>
    <p:extLst>
      <p:ext uri="{BB962C8B-B14F-4D97-AF65-F5344CB8AC3E}">
        <p14:creationId xmlns:p14="http://schemas.microsoft.com/office/powerpoint/2010/main" xmlns="" val="268686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31AA009-40AD-4098-8AE7-680CA35C6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B63B6C0C-65BB-4F38-9C8A-0892266F8B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9D77137-01B7-45E4-AA14-CD9E779B44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F372F5-F5F5-4875-A913-4BE50EA8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65957"/>
            <a:ext cx="10364452" cy="404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8000" noProof="0" dirty="0"/>
              <a:t>Otóż dał podwaliny pod…</a:t>
            </a:r>
          </a:p>
        </p:txBody>
      </p:sp>
    </p:spTree>
    <p:extLst>
      <p:ext uri="{BB962C8B-B14F-4D97-AF65-F5344CB8AC3E}">
        <p14:creationId xmlns:p14="http://schemas.microsoft.com/office/powerpoint/2010/main" xmlns="" val="12873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xmlns="" id="{06403CAC-6103-44C9-B687-A2C18173F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7669E88-AA72-437F-AA99-859F9E99E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B40FCD49-2060-48B9-8212-8A5F1DF47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ilips 43PUS6504 - Telewizory 33&quot; - 43&quot; - Sklep komputerowy - x-kom.pl">
            <a:extLst>
              <a:ext uri="{FF2B5EF4-FFF2-40B4-BE49-F238E27FC236}">
                <a16:creationId xmlns:a16="http://schemas.microsoft.com/office/drawing/2014/main" xmlns="" id="{9212F135-91F0-479B-AD14-40FF7EE79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83A45DCD-B5FB-4A86-88D2-91088C7FFC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76BDEB-011D-469D-A716-D7DBB32A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noProof="0" dirty="0"/>
              <a:t>TELEWIZOR !!!</a:t>
            </a:r>
          </a:p>
        </p:txBody>
      </p:sp>
    </p:spTree>
    <p:extLst>
      <p:ext uri="{BB962C8B-B14F-4D97-AF65-F5344CB8AC3E}">
        <p14:creationId xmlns:p14="http://schemas.microsoft.com/office/powerpoint/2010/main" xmlns="" val="10283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rop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160</Words>
  <Application>Microsoft Office PowerPoint</Application>
  <PresentationFormat>Niestandardowy</PresentationFormat>
  <Paragraphs>29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Kropla</vt:lpstr>
      <vt:lpstr>Twórca współczesności </vt:lpstr>
      <vt:lpstr>Krótki wstęp</vt:lpstr>
      <vt:lpstr>Co wynalazł?</vt:lpstr>
      <vt:lpstr>telelektroskop</vt:lpstr>
      <vt:lpstr>lampa kadmowo-rtęciową </vt:lpstr>
      <vt:lpstr>Jak uzyskać obrazy trójwymiarowe </vt:lpstr>
      <vt:lpstr>Jak widzicie Wolfke stworzył bardzo dużo </vt:lpstr>
      <vt:lpstr>Otóż dał podwaliny pod…</vt:lpstr>
      <vt:lpstr>TELEWIZOR !!!</vt:lpstr>
      <vt:lpstr>A także…</vt:lpstr>
      <vt:lpstr>HOLOGRAM!!!</vt:lpstr>
      <vt:lpstr>Więc widzicie ,że wolfke zrobił dla nauki</vt:lpstr>
      <vt:lpstr>Mamy nadzieje że podobało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Twórca współczesności</dc:title>
  <dc:creator>Liliana Gadomska</dc:creator>
  <cp:lastModifiedBy>Windows User</cp:lastModifiedBy>
  <cp:revision>1</cp:revision>
  <dcterms:created xsi:type="dcterms:W3CDTF">2020-12-14T09:53:50Z</dcterms:created>
  <dcterms:modified xsi:type="dcterms:W3CDTF">2020-12-19T16:36:06Z</dcterms:modified>
</cp:coreProperties>
</file>