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A2B362C-4E34-4336-9FFF-B66739D20561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/>
            <a:fld id="{C6780C98-0180-4C8C-BC4A-981CA26C8AB0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82D4A16-4095-40B1-83F6-9B2CCB768474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578901-D306-42FC-8323-2873D83EF040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0AB0898-E17A-4BFF-B64C-8AC413DE89E4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803E29-1415-42B5-875B-59A61BC79813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7495AFA-CDE5-45F9-B242-BAE03298F467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8DB745-992F-4F41-A921-F47FA3F11B30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6C44F25-A3AF-42C0-9F5E-B86E086CA0B7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lvl="0"/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lvl="0"/>
            <a:fld id="{7A539FA1-3613-4410-9AAC-B778C65D4F01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F58C394-4249-426C-BB21-FA63A7030BFA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B8DE7-B37F-4B87-837E-1B592774C919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8AAAC3-BA10-4B9E-8CD8-1F1902F87BF3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5E15B4-C244-495E-B280-5C83E2C5BDC4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1C7AE6-948F-468C-83E9-7D076B949C61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8CA329-7A13-4E1A-B384-F3EE231F6E4B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DDE20-1737-42D3-925A-3565D8D5D064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50B9D3-3728-4DFD-BEE6-B13D0FC7350C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D42DB45-F999-4946-BDC9-BE6F2FD5E587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88B927-21D4-46C1-B575-69504CF19BD5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81873D-939A-4A20-934E-A7CD6650A7CE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lvl="0"/>
            <a:fld id="{322A8526-0CD4-473B-B5EF-049142800009}" type="slidenum">
              <a:rPr lang="sk-SK" smtClean="0"/>
              <a:pPr lvl="0"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fld id="{975904ED-68A5-46D5-9BF9-495DAF9C7ABC}" type="datetime1">
              <a:rPr lang="sk-SK" smtClean="0"/>
              <a:pPr lvl="0"/>
              <a:t>26. 4. 2020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fld id="{1EC26342-D39F-4B8C-87FD-43149B9FC5EE}" type="slidenum">
              <a:rPr lang="sk-SK" smtClean="0"/>
              <a:pPr lvl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dKC2ZwnHx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k.wikipedia.org/wiki/20._storo&#269;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F-x3ASonH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k-SK" sz="6600" b="1"/>
              <a:t>Maďarská hudba</a:t>
            </a:r>
          </a:p>
        </p:txBody>
      </p:sp>
      <p:pic>
        <p:nvPicPr>
          <p:cNvPr id="4" name="Picture 2" descr="Súbor:Flag of Hungary.sv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3356992"/>
            <a:ext cx="4083148" cy="2041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lajka Maďarsko | JAZ s.r.o."/>
          <p:cNvPicPr>
            <a:picLocks noChangeAspect="1" noChangeArrowheads="1"/>
          </p:cNvPicPr>
          <p:nvPr/>
        </p:nvPicPr>
        <p:blipFill>
          <a:blip r:embed="rId2" cstate="print"/>
          <a:srcRect t="22105" b="23464"/>
          <a:stretch>
            <a:fillRect/>
          </a:stretch>
        </p:blipFill>
        <p:spPr bwMode="auto">
          <a:xfrm>
            <a:off x="0" y="0"/>
            <a:ext cx="4762500" cy="2592288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3/34/Coat_of_arms_of_Hungary.svg/220px-Coat_of_arms_of_Hungar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4664"/>
            <a:ext cx="2095500" cy="446722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611560" y="2348880"/>
            <a:ext cx="224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š</a:t>
            </a:r>
            <a:r>
              <a:rPr lang="sk-SK" sz="3600" dirty="0" smtClean="0"/>
              <a:t>tátna vlajka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6228184" y="5373216"/>
            <a:ext cx="2015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š</a:t>
            </a:r>
            <a:r>
              <a:rPr lang="sk-SK" sz="3600" dirty="0" smtClean="0"/>
              <a:t>tátny znak</a:t>
            </a:r>
            <a:endParaRPr lang="sk-SK" sz="3600" dirty="0"/>
          </a:p>
        </p:txBody>
      </p:sp>
      <p:pic>
        <p:nvPicPr>
          <p:cNvPr id="1030" name="Picture 6" descr="Vektor Mapa Maďarska #40920697 | fotobanka Fotky&amp;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24944"/>
            <a:ext cx="3960440" cy="3027537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55576" y="6093296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mapa</a:t>
            </a:r>
            <a:endParaRPr lang="sk-SK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Maďarská hymna</a:t>
            </a:r>
            <a:endParaRPr lang="sk-S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Isten</a:t>
            </a:r>
            <a:r>
              <a:rPr lang="sk-SK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áldd</a:t>
            </a:r>
            <a:r>
              <a:rPr lang="sk-SK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meg</a:t>
            </a:r>
            <a:r>
              <a:rPr lang="sk-SK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magyart</a:t>
            </a:r>
            <a:r>
              <a:rPr lang="sk-SK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Bože, požehnaj Maďara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Text: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Kölcsei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Ferenc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Hudba: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Erkel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Ferenc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Vypočuj si hymnu- skopíruj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do vyhľadávača:</a:t>
            </a:r>
          </a:p>
          <a:p>
            <a:endParaRPr lang="sk-S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www.youtube.com/watch?v=HdKC2ZwnHx8</a:t>
            </a:r>
            <a:endParaRPr lang="sk-S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rgbClr val="4F6228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94126"/>
          </a:xfrm>
        </p:spPr>
        <p:txBody>
          <a:bodyPr/>
          <a:lstStyle/>
          <a:p>
            <a:pPr lvl="0"/>
            <a:r>
              <a:rPr lang="sk-SK" sz="5400" b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Ferenc</a:t>
            </a:r>
            <a:r>
              <a:rPr lang="sk-SK" sz="54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ERKEL </a:t>
            </a:r>
            <a:r>
              <a:rPr lang="sk-SK" sz="5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(1810 – 1893)</a:t>
            </a:r>
            <a:endParaRPr lang="sk-SK" sz="28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819861">
            <a:off x="0" y="1484784"/>
            <a:ext cx="2773923" cy="3383572"/>
          </a:xfrm>
        </p:spPr>
      </p:pic>
      <p:sp>
        <p:nvSpPr>
          <p:cNvPr id="4" name="BlokTextu 5"/>
          <p:cNvSpPr txBox="1"/>
          <p:nvPr/>
        </p:nvSpPr>
        <p:spPr>
          <a:xfrm>
            <a:off x="2339748" y="1700811"/>
            <a:ext cx="6336700" cy="41857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autor maďarskej hymny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autor maďarských opier: 	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Bátori</a:t>
            </a:r>
            <a:r>
              <a:rPr lang="sk-SK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 Mária </a:t>
            </a:r>
            <a:r>
              <a:rPr lang="sk-SK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1840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Lászlo</a:t>
            </a:r>
            <a:r>
              <a:rPr lang="sk-SK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Hunyadi</a:t>
            </a:r>
            <a:r>
              <a:rPr lang="sk-SK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1844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Bánk bán (národná opera)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vypočuj si: </a:t>
            </a:r>
            <a:endParaRPr lang="sk-SK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sk-SK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://www.youtube.com/watch?v=SuAJScke0ig</a:t>
            </a:r>
            <a:endParaRPr lang="sk-SK" sz="1800" b="1" i="1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1" i="1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gradFill>
          <a:gsLst>
            <a:gs pos="0">
              <a:srgbClr val="FF0000"/>
            </a:gs>
            <a:gs pos="100000">
              <a:srgbClr val="FF7A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pPr lvl="0"/>
            <a:r>
              <a:rPr lang="sk-SK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Franz</a:t>
            </a:r>
            <a:r>
              <a:rPr lang="sk-SK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Liszt</a:t>
            </a:r>
            <a:r>
              <a:rPr lang="sk-SK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alebo </a:t>
            </a:r>
            <a:r>
              <a:rPr lang="sk-SK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Liszt</a:t>
            </a:r>
            <a:r>
              <a:rPr lang="sk-SK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Ferencz</a:t>
            </a:r>
            <a:endParaRPr lang="sk-SK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 dirty="0"/>
              <a:t>- </a:t>
            </a:r>
            <a:r>
              <a:rPr lang="sk-SK" sz="2400" dirty="0"/>
              <a:t>svetoznámy skladateľ a klavírny </a:t>
            </a:r>
            <a:r>
              <a:rPr lang="sk-SK" sz="2400" dirty="0" smtClean="0"/>
              <a:t>virtuóz- </a:t>
            </a:r>
            <a:r>
              <a:rPr lang="sk-SK" sz="2400" dirty="0" smtClean="0">
                <a:solidFill>
                  <a:srgbClr val="FF0000"/>
                </a:solidFill>
              </a:rPr>
              <a:t>Virtuóz je človek,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400" dirty="0" smtClean="0">
                <a:solidFill>
                  <a:srgbClr val="FF0000"/>
                </a:solidFill>
              </a:rPr>
              <a:t> ktorý vyniká v hre na hudobnom nástroji</a:t>
            </a:r>
            <a:endParaRPr lang="sk-SK" sz="2400" dirty="0">
              <a:solidFill>
                <a:srgbClr val="FF0000"/>
              </a:solidFill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400" dirty="0" smtClean="0"/>
              <a:t>Je </a:t>
            </a:r>
            <a:r>
              <a:rPr lang="sk-SK" sz="2400" dirty="0" smtClean="0"/>
              <a:t>považovaný </a:t>
            </a:r>
            <a:r>
              <a:rPr lang="sk-SK" sz="2400" dirty="0"/>
              <a:t>za </a:t>
            </a:r>
            <a:r>
              <a:rPr lang="sk-SK" sz="2400" dirty="0" smtClean="0"/>
              <a:t>Maďarského skladateľa, </a:t>
            </a:r>
            <a:r>
              <a:rPr lang="sk-SK" sz="2400" dirty="0"/>
              <a:t>ale po maďarsky veľmi dobre </a:t>
            </a:r>
            <a:r>
              <a:rPr lang="sk-SK" sz="2400" dirty="0" smtClean="0"/>
              <a:t>nehovoril, </a:t>
            </a:r>
            <a:r>
              <a:rPr lang="sk-SK" sz="2400" dirty="0"/>
              <a:t>otázka jeho pôvodu je komplikovaná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400" dirty="0"/>
              <a:t>Koncertoval v </a:t>
            </a:r>
            <a:r>
              <a:rPr lang="sk-SK" sz="2400" b="1" dirty="0"/>
              <a:t>Prešporku </a:t>
            </a:r>
            <a:r>
              <a:rPr lang="sk-SK" sz="2400" dirty="0"/>
              <a:t> (Bratislava</a:t>
            </a:r>
            <a:r>
              <a:rPr lang="sk-SK" sz="2400" dirty="0" smtClean="0"/>
              <a:t>), koncertné sály mal vypredané </a:t>
            </a:r>
            <a:endParaRPr lang="sk-SK" sz="2400" dirty="0"/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sk-SK" sz="2400" dirty="0" smtClean="0">
                <a:solidFill>
                  <a:srgbClr val="FF0000"/>
                </a:solidFill>
              </a:rPr>
              <a:t>Vypočuje si : </a:t>
            </a:r>
            <a:r>
              <a:rPr lang="sk-SK" sz="2400" dirty="0" smtClean="0"/>
              <a:t>odporúčam preskočiť rovno na 6.minútu a vydržať do </a:t>
            </a:r>
            <a:r>
              <a:rPr lang="sk-SK" sz="2400" dirty="0" err="1" smtClean="0"/>
              <a:t>konca-uvidíte</a:t>
            </a:r>
            <a:r>
              <a:rPr lang="sk-SK" sz="2400" dirty="0" smtClean="0"/>
              <a:t>, ako hrá na klavíri klavírna virtuózka  skladbu od </a:t>
            </a:r>
            <a:r>
              <a:rPr lang="sk-SK" sz="2400" dirty="0" err="1" smtClean="0"/>
              <a:t>F.Liszta</a:t>
            </a:r>
            <a:r>
              <a:rPr lang="sk-SK" sz="2400" dirty="0" smtClean="0"/>
              <a:t>. O tomto </a:t>
            </a:r>
            <a:r>
              <a:rPr lang="sk-SK" sz="2400" dirty="0" err="1" smtClean="0"/>
              <a:t>skladeteľovi</a:t>
            </a:r>
            <a:r>
              <a:rPr lang="sk-SK" sz="2400" dirty="0" smtClean="0"/>
              <a:t> sa v 6.triede budeme ešte učiť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sk-SK" sz="2400" dirty="0" smtClean="0">
                <a:solidFill>
                  <a:srgbClr val="FF0000"/>
                </a:solidFill>
              </a:rPr>
              <a:t>https://www.youtube.com/watch?v=LdH1hSWGFGU</a:t>
            </a:r>
            <a:endParaRPr lang="sk-SK" sz="2400" dirty="0" smtClean="0">
              <a:solidFill>
                <a:srgbClr val="FF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sk-SK" sz="2700" dirty="0">
              <a:solidFill>
                <a:srgbClr val="FF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sk-SK" sz="2700" b="1" i="1" dirty="0">
              <a:solidFill>
                <a:srgbClr val="FFFF00"/>
              </a:solidFill>
            </a:endParaRPr>
          </a:p>
        </p:txBody>
      </p:sp>
      <p:pic>
        <p:nvPicPr>
          <p:cNvPr id="4" name="Picture 8" descr="http://www.biography.com/imported/images/Biography/Images/Profiles/L/Franz-Liszt-9383467-2-4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40352" y="260648"/>
            <a:ext cx="1403648" cy="1373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upload.wikimedia.org/wikipedia/commons/f/f7/Blava_2007-3-28-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4941168"/>
            <a:ext cx="2139535" cy="1604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rgbClr val="FFFF00"/>
            </a:gs>
            <a:gs pos="100000">
              <a:srgbClr val="FF7A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lvl="0"/>
            <a:r>
              <a:rPr lang="sk-SK" b="1"/>
              <a:t>Béla BARTÓK</a:t>
            </a:r>
          </a:p>
        </p:txBody>
      </p:sp>
      <p:sp>
        <p:nvSpPr>
          <p:cNvPr id="3" name="Zástupný symbol obsahu 2"/>
          <p:cNvSpPr txBox="1"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sk-SK" sz="2700" dirty="0" smtClean="0"/>
              <a:t>najoriginálnejší </a:t>
            </a:r>
            <a:r>
              <a:rPr lang="sk-SK" sz="2700" dirty="0"/>
              <a:t>a najprínosnejší </a:t>
            </a:r>
            <a:r>
              <a:rPr lang="sk-SK" sz="2700" dirty="0" smtClean="0"/>
              <a:t>skladateľ</a:t>
            </a:r>
            <a:r>
              <a:rPr lang="sk-SK" sz="2700" dirty="0"/>
              <a:t> </a:t>
            </a:r>
            <a:r>
              <a:rPr lang="sk-SK" sz="2700" dirty="0">
                <a:solidFill>
                  <a:srgbClr val="FF0000"/>
                </a:solidFill>
                <a:hlinkClick r:id="rId2" tooltip="20. storočie"/>
              </a:rPr>
              <a:t>20. storočia</a:t>
            </a:r>
            <a:endParaRPr lang="sk-SK" sz="2700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sk-SK" sz="2700" dirty="0" smtClean="0"/>
              <a:t>od </a:t>
            </a:r>
            <a:r>
              <a:rPr lang="sk-SK" sz="2700" dirty="0"/>
              <a:t>roku 1940 </a:t>
            </a:r>
            <a:r>
              <a:rPr lang="sk-SK" sz="2700" dirty="0" smtClean="0"/>
              <a:t>žil </a:t>
            </a:r>
            <a:r>
              <a:rPr lang="sk-SK" sz="2700" dirty="0"/>
              <a:t>v USA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sk-SK" sz="2700" dirty="0"/>
              <a:t> </a:t>
            </a:r>
            <a:r>
              <a:rPr lang="sk-SK" sz="2700" dirty="0" smtClean="0"/>
              <a:t>patrí </a:t>
            </a:r>
            <a:r>
              <a:rPr lang="sk-SK" sz="2700" dirty="0"/>
              <a:t>ku skladateľom, ktorých výrazným zdrojom inšpirácie bola</a:t>
            </a:r>
            <a:r>
              <a:rPr lang="sk-SK" sz="2700" dirty="0">
                <a:solidFill>
                  <a:srgbClr val="FF0000"/>
                </a:solidFill>
              </a:rPr>
              <a:t> ľudová </a:t>
            </a:r>
            <a:r>
              <a:rPr lang="sk-SK" sz="2700" dirty="0" smtClean="0">
                <a:solidFill>
                  <a:srgbClr val="FF0000"/>
                </a:solidFill>
              </a:rPr>
              <a:t>hudba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sk-SK" sz="2700" dirty="0" smtClean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sk-SK" sz="2700" dirty="0" smtClean="0">
                <a:solidFill>
                  <a:srgbClr val="FF0000"/>
                </a:solidFill>
              </a:rPr>
              <a:t>Započúvajte sa do klavírnej skladby, ktorá sa často využíva i vo filmoch- </a:t>
            </a:r>
            <a:r>
              <a:rPr lang="sk-SK" sz="2700" dirty="0" smtClean="0">
                <a:solidFill>
                  <a:schemeClr val="accent5"/>
                </a:solidFill>
              </a:rPr>
              <a:t>Allegro </a:t>
            </a:r>
            <a:r>
              <a:rPr lang="sk-SK" sz="2700" dirty="0" err="1" smtClean="0">
                <a:solidFill>
                  <a:schemeClr val="accent5"/>
                </a:solidFill>
              </a:rPr>
              <a:t>Barbaro</a:t>
            </a:r>
            <a:endParaRPr lang="sk-SK" sz="2700" dirty="0" smtClean="0">
              <a:solidFill>
                <a:schemeClr val="accent5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sk-SK" sz="2700" dirty="0" smtClean="0">
              <a:solidFill>
                <a:schemeClr val="accent5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sk-SK" sz="2700" dirty="0" smtClean="0">
              <a:solidFill>
                <a:schemeClr val="accent5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sk-SK" sz="2700" dirty="0" smtClean="0"/>
              <a:t>https://www.youtube.com/watch?v=Q3NQvDTpbqw</a:t>
            </a:r>
            <a:endParaRPr lang="sk-SK" sz="2700" dirty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sk-SK" sz="2700" dirty="0"/>
          </a:p>
        </p:txBody>
      </p:sp>
      <p:pic>
        <p:nvPicPr>
          <p:cNvPr id="4" name="Picture 6" descr="http://mek.oszk.hu/02100/02185/html/img/3_255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76330" y="0"/>
            <a:ext cx="1198751" cy="1484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gradFill>
          <a:gsLst>
            <a:gs pos="0">
              <a:srgbClr val="00B050"/>
            </a:gs>
            <a:gs pos="100000">
              <a:srgbClr val="FF7A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>
                <a:latin typeface="Times New Roman" pitchFamily="18" charset="0"/>
                <a:cs typeface="Times New Roman" pitchFamily="18" charset="0"/>
              </a:rPr>
              <a:t>Čardáš</a:t>
            </a:r>
          </a:p>
        </p:txBody>
      </p:sp>
      <p:sp>
        <p:nvSpPr>
          <p:cNvPr id="3" name="Zástupný symbol obsahu 2"/>
          <p:cNvSpPr txBox="1">
            <a:spLocks noGrp="1"/>
          </p:cNvSpPr>
          <p:nvPr>
            <p:ph sz="quarter" idx="1"/>
          </p:nvPr>
        </p:nvSpPr>
        <p:spPr>
          <a:xfrm>
            <a:off x="457200" y="1196748"/>
            <a:ext cx="8229600" cy="4929411"/>
          </a:xfrm>
        </p:spPr>
        <p:txBody>
          <a:bodyPr/>
          <a:lstStyle/>
          <a:p>
            <a:pPr lvl="0">
              <a:lnSpc>
                <a:spcPct val="90000"/>
              </a:lnSpc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párový, krútivý maďarský tanec</a:t>
            </a:r>
          </a:p>
          <a:p>
            <a:pPr lvl="0">
              <a:lnSpc>
                <a:spcPct val="90000"/>
              </a:lnSpc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pomenovanie je odvodené od maďarského slova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csarda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krčma</a:t>
            </a:r>
          </a:p>
          <a:p>
            <a:pPr lvl="0">
              <a:lnSpc>
                <a:spcPct val="90000"/>
              </a:lnSpc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Pozri si ukážku tanca:</a:t>
            </a:r>
          </a:p>
          <a:p>
            <a:pPr lvl="0">
              <a:lnSpc>
                <a:spcPct val="90000"/>
              </a:lnSpc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www.youtube.com/watch?v=dF-x3ASonHw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</a:pP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Maď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 ľudová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pieseň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szép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szép</a:t>
            </a:r>
            <a:endParaRPr lang="sk-S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Vypočuj si najznámejšiu maď. ľudovú pieseň</a:t>
            </a:r>
          </a:p>
          <a:p>
            <a:pPr lvl="0">
              <a:lnSpc>
                <a:spcPct val="90000"/>
              </a:lnSpc>
            </a:pP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https://www.youtube.com/watch?v=vcSKDVoQErg</a:t>
            </a:r>
            <a:endParaRPr lang="sk-S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</a:pPr>
            <a:endParaRPr lang="sk-S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endParaRPr lang="sk-SK" b="1" u="sng" dirty="0"/>
          </a:p>
          <a:p>
            <a:pPr marL="0" lvl="0" indent="0">
              <a:lnSpc>
                <a:spcPct val="90000"/>
              </a:lnSpc>
              <a:buNone/>
            </a:pPr>
            <a:endParaRPr lang="sk-SK" b="1" u="sng" dirty="0"/>
          </a:p>
          <a:p>
            <a:pPr marL="0" lvl="0" indent="0">
              <a:lnSpc>
                <a:spcPct val="90000"/>
              </a:lnSpc>
              <a:buNone/>
            </a:pPr>
            <a:endParaRPr lang="sk-SK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Zapíš si do zošita: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043608" y="1916832"/>
            <a:ext cx="5121146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Maďarská hudba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Hlavné mesto: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Budapeš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Hymna.: 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Isten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áldd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meg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magyart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Text: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Kölcsei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Hudba: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Erkel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Skladatelia: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Liszt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Ferenc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Béla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Bartók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Ľudový tanec: čardáš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Ľudová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piesň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szép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/ Ten je pekný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 škole si o tom ešte povieme</a:t>
            </a:r>
          </a:p>
          <a:p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474</TotalTime>
  <Words>245</Words>
  <Application>Microsoft Office PowerPoint</Application>
  <PresentationFormat>Prezentácia na obrazovke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Majetok</vt:lpstr>
      <vt:lpstr>Maďarská hudba</vt:lpstr>
      <vt:lpstr>Snímka 2</vt:lpstr>
      <vt:lpstr>Maďarská hymna</vt:lpstr>
      <vt:lpstr>Ferenc ERKEL  (1810 – 1893)</vt:lpstr>
      <vt:lpstr>Franz Liszt alebo Liszt Ferencz</vt:lpstr>
      <vt:lpstr>Béla BARTÓK</vt:lpstr>
      <vt:lpstr>Čardáš</vt:lpstr>
      <vt:lpstr>Zapíš si do zošita: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Maďarská hudba</dc:title>
  <dc:creator>ZUS BRUSNO</dc:creator>
  <cp:lastModifiedBy>lenovo</cp:lastModifiedBy>
  <cp:revision>34</cp:revision>
  <dcterms:created xsi:type="dcterms:W3CDTF">2014-03-15T14:17:38Z</dcterms:created>
  <dcterms:modified xsi:type="dcterms:W3CDTF">2020-04-26T11:39:19Z</dcterms:modified>
</cp:coreProperties>
</file>