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5501A-A9D8-C434-3E7F-AD81BC08701F}" v="511" dt="2020-11-16T19:54:43.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0076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1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6958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34488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5368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9359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327682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266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421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925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382655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353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762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831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0425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508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1414342"/>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4419136" y="1020871"/>
            <a:ext cx="6960759" cy="2849671"/>
          </a:xfrm>
        </p:spPr>
        <p:txBody>
          <a:bodyPr>
            <a:normAutofit/>
          </a:bodyPr>
          <a:lstStyle/>
          <a:p>
            <a:pPr algn="l"/>
            <a:r>
              <a:rPr lang="pl-PL" sz="6000">
                <a:solidFill>
                  <a:srgbClr val="FFFFFF"/>
                </a:solidFill>
                <a:latin typeface="Candara"/>
                <a:ea typeface="+mj-lt"/>
                <a:cs typeface="+mj-lt"/>
              </a:rPr>
              <a:t>Rezerwat przyrody Dębowo</a:t>
            </a:r>
          </a:p>
          <a:p>
            <a:pPr algn="l"/>
            <a:endParaRPr lang="pl-PL" sz="6000">
              <a:solidFill>
                <a:srgbClr val="FFFFFF"/>
              </a:solidFill>
              <a:latin typeface="Candara"/>
              <a:ea typeface="+mj-lt"/>
              <a:cs typeface="+mj-lt"/>
            </a:endParaRPr>
          </a:p>
          <a:p>
            <a:pPr algn="l"/>
            <a:endParaRPr lang="pl-PL" sz="6000">
              <a:solidFill>
                <a:srgbClr val="FFFFFF"/>
              </a:solidFill>
              <a:latin typeface="Candara"/>
              <a:ea typeface="+mj-lt"/>
              <a:cs typeface="+mj-lt"/>
            </a:endParaRPr>
          </a:p>
        </p:txBody>
      </p:sp>
      <p:sp>
        <p:nvSpPr>
          <p:cNvPr id="3" name="Podtytuł 2"/>
          <p:cNvSpPr>
            <a:spLocks noGrp="1"/>
          </p:cNvSpPr>
          <p:nvPr>
            <p:ph type="subTitle" idx="1"/>
          </p:nvPr>
        </p:nvSpPr>
        <p:spPr>
          <a:xfrm>
            <a:off x="4548104" y="3962088"/>
            <a:ext cx="6112077" cy="1186108"/>
          </a:xfrm>
        </p:spPr>
        <p:txBody>
          <a:bodyPr>
            <a:normAutofit/>
          </a:bodyPr>
          <a:lstStyle/>
          <a:p>
            <a:pPr algn="l"/>
            <a:r>
              <a:rPr lang="pl-PL">
                <a:solidFill>
                  <a:srgbClr val="FFFFFF">
                    <a:alpha val="70000"/>
                  </a:srgbClr>
                </a:solidFill>
                <a:latin typeface="Calibri"/>
                <a:cs typeface="Calibri"/>
              </a:rPr>
              <a:t>Patrycja Dudzińska kl. VII</a:t>
            </a:r>
            <a:endParaRPr lang="pl-PL">
              <a:solidFill>
                <a:srgbClr val="FFFFFF">
                  <a:alpha val="70000"/>
                </a:srgbClr>
              </a:solidFill>
            </a:endParaRPr>
          </a:p>
        </p:txBody>
      </p:sp>
    </p:spTree>
    <p:extLst>
      <p:ext uri="{BB962C8B-B14F-4D97-AF65-F5344CB8AC3E}">
        <p14:creationId xmlns:p14="http://schemas.microsoft.com/office/powerpoint/2010/main" val="65031716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2" name="Straight Connector 21">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68F333A-A1A4-448B-B406-B6A3F92E0307}"/>
              </a:ext>
            </a:extLst>
          </p:cNvPr>
          <p:cNvSpPr>
            <a:spLocks noGrp="1"/>
          </p:cNvSpPr>
          <p:nvPr>
            <p:ph type="title"/>
          </p:nvPr>
        </p:nvSpPr>
        <p:spPr>
          <a:xfrm>
            <a:off x="1611864" y="1368965"/>
            <a:ext cx="5843682" cy="4307148"/>
          </a:xfrm>
        </p:spPr>
        <p:txBody>
          <a:bodyPr vert="horz" lIns="91440" tIns="45720" rIns="91440" bIns="45720" rtlCol="0" anchor="ctr">
            <a:normAutofit/>
          </a:bodyPr>
          <a:lstStyle/>
          <a:p>
            <a:pPr algn="ctr"/>
            <a:r>
              <a:rPr lang="pl-PL" sz="5400" b="1" dirty="0">
                <a:solidFill>
                  <a:schemeClr val="tx1"/>
                </a:solidFill>
                <a:latin typeface="Verdana"/>
                <a:ea typeface="Verdana"/>
                <a:cs typeface="Verdana"/>
              </a:rPr>
              <a:t>Dziękuję za uwagę i pozdrawiam.</a:t>
            </a:r>
            <a:endParaRPr lang="pl-PL" dirty="0">
              <a:solidFill>
                <a:schemeClr val="tx1"/>
              </a:solidFill>
            </a:endParaRPr>
          </a:p>
        </p:txBody>
      </p:sp>
      <p:sp>
        <p:nvSpPr>
          <p:cNvPr id="30" name="Freeform: Shape 29">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6903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34E6346-47CC-443F-8996-CC78D72BAD02}"/>
              </a:ext>
            </a:extLst>
          </p:cNvPr>
          <p:cNvSpPr>
            <a:spLocks noGrp="1"/>
          </p:cNvSpPr>
          <p:nvPr>
            <p:ph idx="4294967295"/>
          </p:nvPr>
        </p:nvSpPr>
        <p:spPr>
          <a:xfrm>
            <a:off x="1246188" y="609600"/>
            <a:ext cx="7394605" cy="5175250"/>
          </a:xfrm>
        </p:spPr>
        <p:txBody>
          <a:bodyPr vert="horz" lIns="91440" tIns="45720" rIns="91440" bIns="45720" rtlCol="0" anchor="ctr">
            <a:noAutofit/>
          </a:bodyPr>
          <a:lstStyle/>
          <a:p>
            <a:pPr marL="0" indent="0">
              <a:lnSpc>
                <a:spcPct val="90000"/>
              </a:lnSpc>
              <a:buNone/>
            </a:pPr>
            <a:r>
              <a:rPr lang="pl-PL" sz="3200" b="1" dirty="0">
                <a:ea typeface="+mn-lt"/>
                <a:cs typeface="+mn-lt"/>
              </a:rPr>
              <a:t>Rezerwat utworzono w 1954 roku. Ma powierzchnię prawie 26 hektarów, położony jest w okolicach miejscowości Stryjewo w gminie Biskupiec na terenie Leśnictwa Dębowo w Nadleśnictwie Mrągowo.</a:t>
            </a:r>
            <a:endParaRPr lang="pl-PL" dirty="0"/>
          </a:p>
        </p:txBody>
      </p:sp>
    </p:spTree>
    <p:extLst>
      <p:ext uri="{BB962C8B-B14F-4D97-AF65-F5344CB8AC3E}">
        <p14:creationId xmlns:p14="http://schemas.microsoft.com/office/powerpoint/2010/main" val="28182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Isosceles Triangle 19">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531E19E-33E6-43EC-8E4E-B23EBD3C4098}"/>
              </a:ext>
            </a:extLst>
          </p:cNvPr>
          <p:cNvSpPr>
            <a:spLocks noGrp="1"/>
          </p:cNvSpPr>
          <p:nvPr>
            <p:ph type="body" idx="4294967295"/>
          </p:nvPr>
        </p:nvSpPr>
        <p:spPr>
          <a:xfrm>
            <a:off x="700897" y="609600"/>
            <a:ext cx="10916009" cy="5175250"/>
          </a:xfrm>
        </p:spPr>
        <p:txBody>
          <a:bodyPr vert="horz" lIns="91440" tIns="45720" rIns="91440" bIns="45720" rtlCol="0" anchor="ctr">
            <a:noAutofit/>
          </a:bodyPr>
          <a:lstStyle/>
          <a:p>
            <a:pPr>
              <a:buFont typeface="Wingdings 3" charset="2"/>
              <a:buChar char=""/>
            </a:pPr>
            <a:r>
              <a:rPr lang="en-US" sz="3200" dirty="0">
                <a:solidFill>
                  <a:schemeClr val="tx1"/>
                </a:solidFill>
                <a:latin typeface="Calibri"/>
                <a:ea typeface="+mn-lt"/>
                <a:cs typeface="+mn-lt"/>
              </a:rPr>
              <a:t>C</a:t>
            </a:r>
            <a:r>
              <a:rPr lang="pl-PL" sz="3200" dirty="0" err="1">
                <a:solidFill>
                  <a:schemeClr val="tx1"/>
                </a:solidFill>
                <a:latin typeface="Calibri"/>
                <a:ea typeface="+mn-lt"/>
                <a:cs typeface="+mn-lt"/>
              </a:rPr>
              <a:t>elem</a:t>
            </a:r>
            <a:r>
              <a:rPr lang="pl-PL" sz="3200" dirty="0">
                <a:solidFill>
                  <a:schemeClr val="tx1"/>
                </a:solidFill>
                <a:latin typeface="Calibri"/>
                <a:ea typeface="+mn-lt"/>
                <a:cs typeface="+mn-lt"/>
              </a:rPr>
              <a:t> utworzenia rezerwatu jest ochrona</a:t>
            </a:r>
            <a:r>
              <a:rPr lang="pl-PL" sz="3200" b="1" u="sng" dirty="0">
                <a:solidFill>
                  <a:schemeClr val="tx1"/>
                </a:solidFill>
                <a:latin typeface="Calibri"/>
                <a:ea typeface="+mn-lt"/>
                <a:cs typeface="+mn-lt"/>
              </a:rPr>
              <a:t> </a:t>
            </a:r>
            <a:r>
              <a:rPr lang="pl-PL" sz="3200" dirty="0">
                <a:solidFill>
                  <a:schemeClr val="tx1"/>
                </a:solidFill>
                <a:latin typeface="Calibri"/>
                <a:ea typeface="+mn-lt"/>
                <a:cs typeface="+mn-lt"/>
              </a:rPr>
              <a:t>drzewostanu bukowego, położonego na zachodnim krańcu zasięgu geograficznego buka pospolitego. Rezerwat pozwala nie tylko na ochronę drzewostanu bukowego, ale też obserwację zachowania się głównego gatunku (buk) u kresu jego występowania geograficznego. Ma on więc duże znaczenie nie tylko dla nauki, ale też praktyki leśnej.</a:t>
            </a:r>
            <a:endParaRPr lang="pl-PL" sz="3200" dirty="0">
              <a:solidFill>
                <a:schemeClr val="tx1"/>
              </a:solidFill>
              <a:latin typeface="Calibri"/>
              <a:cs typeface="Calibri"/>
            </a:endParaRPr>
          </a:p>
        </p:txBody>
      </p:sp>
    </p:spTree>
    <p:extLst>
      <p:ext uri="{BB962C8B-B14F-4D97-AF65-F5344CB8AC3E}">
        <p14:creationId xmlns:p14="http://schemas.microsoft.com/office/powerpoint/2010/main" val="398493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7" name="Straight Connector 46">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7" name="Rectangle 56">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FC1C2894-9635-4D29-B385-FF08AB2F2D18}"/>
              </a:ext>
            </a:extLst>
          </p:cNvPr>
          <p:cNvSpPr>
            <a:spLocks noGrp="1"/>
          </p:cNvSpPr>
          <p:nvPr>
            <p:ph type="body" idx="4294967295"/>
          </p:nvPr>
        </p:nvSpPr>
        <p:spPr>
          <a:xfrm>
            <a:off x="672052" y="609600"/>
            <a:ext cx="8112515" cy="5175250"/>
          </a:xfrm>
        </p:spPr>
        <p:txBody>
          <a:bodyPr vert="horz" lIns="91440" tIns="45720" rIns="91440" bIns="45720" rtlCol="0" anchor="ctr">
            <a:normAutofit/>
          </a:bodyPr>
          <a:lstStyle/>
          <a:p>
            <a:pPr>
              <a:buFont typeface="Wingdings 3" charset="2"/>
              <a:buChar char=""/>
            </a:pPr>
            <a:r>
              <a:rPr lang="pl-PL" sz="3200" dirty="0">
                <a:solidFill>
                  <a:schemeClr val="tx1"/>
                </a:solidFill>
                <a:latin typeface="Calibri"/>
                <a:ea typeface="+mn-lt"/>
                <a:cs typeface="+mn-lt"/>
              </a:rPr>
              <a:t>Rezerwat Dębowo leży w strefie moren czołowych, w terenie silnie sfalowanym. Na całym niemal obszarze występują gleby brunatne, wytworzone przeważnie z piasków gliniastych podścielonych gliną. Tylko pomiędzy wzniesieniami terenu występują płytko zalegające torfy.</a:t>
            </a:r>
            <a:endParaRPr lang="pl-PL" sz="3200" dirty="0">
              <a:solidFill>
                <a:schemeClr val="tx1"/>
              </a:solidFill>
              <a:latin typeface="Calibri"/>
              <a:cs typeface="Calibri"/>
            </a:endParaRPr>
          </a:p>
        </p:txBody>
      </p:sp>
    </p:spTree>
    <p:extLst>
      <p:ext uri="{BB962C8B-B14F-4D97-AF65-F5344CB8AC3E}">
        <p14:creationId xmlns:p14="http://schemas.microsoft.com/office/powerpoint/2010/main" val="2453950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Graphic 6" descr="Tanabata Tree">
            <a:extLst>
              <a:ext uri="{FF2B5EF4-FFF2-40B4-BE49-F238E27FC236}">
                <a16:creationId xmlns:a16="http://schemas.microsoft.com/office/drawing/2014/main" id="{A621DD23-33C7-4269-ACDF-07FDD764CB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2272" y="1066377"/>
            <a:ext cx="4604800" cy="4604800"/>
          </a:xfrm>
          <a:prstGeom prst="rect">
            <a:avLst/>
          </a:prstGeom>
        </p:spPr>
      </p:pic>
      <p:sp>
        <p:nvSpPr>
          <p:cNvPr id="3" name="Text Placeholder 2">
            <a:extLst>
              <a:ext uri="{FF2B5EF4-FFF2-40B4-BE49-F238E27FC236}">
                <a16:creationId xmlns:a16="http://schemas.microsoft.com/office/drawing/2014/main" id="{A872F248-0797-4FDF-904E-859DC3672AD4}"/>
              </a:ext>
            </a:extLst>
          </p:cNvPr>
          <p:cNvSpPr>
            <a:spLocks noGrp="1"/>
          </p:cNvSpPr>
          <p:nvPr>
            <p:ph type="body" idx="4294967295"/>
          </p:nvPr>
        </p:nvSpPr>
        <p:spPr>
          <a:xfrm>
            <a:off x="355750" y="480204"/>
            <a:ext cx="9607759" cy="5448419"/>
          </a:xfrm>
        </p:spPr>
        <p:txBody>
          <a:bodyPr vert="horz" lIns="91440" tIns="45720" rIns="91440" bIns="45720" rtlCol="0" anchor="ctr">
            <a:noAutofit/>
          </a:bodyPr>
          <a:lstStyle/>
          <a:p>
            <a:pPr>
              <a:buFont typeface="Wingdings 3" charset="2"/>
              <a:buChar char=""/>
            </a:pPr>
            <a:r>
              <a:rPr lang="pl-PL" sz="3200" dirty="0">
                <a:solidFill>
                  <a:schemeClr val="tx1"/>
                </a:solidFill>
                <a:latin typeface="Calibri"/>
                <a:ea typeface="+mn-lt"/>
                <a:cs typeface="+mn-lt"/>
              </a:rPr>
              <a:t>Głównym składnikiem lasu jest buk, ponadto występuje grab zwyczajny, klon zwyczajny, dąb szypułkowy, lipa drobnolistna, świerk pospolity.</a:t>
            </a:r>
            <a:br>
              <a:rPr lang="pl-PL" sz="3200" dirty="0">
                <a:latin typeface="Calibri"/>
                <a:ea typeface="+mn-lt"/>
                <a:cs typeface="+mn-lt"/>
              </a:rPr>
            </a:br>
            <a:r>
              <a:rPr lang="pl-PL" sz="3200" dirty="0">
                <a:solidFill>
                  <a:schemeClr val="tx1"/>
                </a:solidFill>
                <a:latin typeface="Calibri"/>
                <a:ea typeface="+mn-lt"/>
                <a:cs typeface="+mn-lt"/>
              </a:rPr>
              <a:t>Występują tu także rośliny objęte ochroną gatunkową, jak wawrzynek </a:t>
            </a:r>
            <a:r>
              <a:rPr lang="pl-PL" sz="3200" dirty="0" err="1">
                <a:solidFill>
                  <a:schemeClr val="tx1"/>
                </a:solidFill>
                <a:latin typeface="Calibri"/>
                <a:ea typeface="+mn-lt"/>
                <a:cs typeface="+mn-lt"/>
              </a:rPr>
              <a:t>wilczełyko</a:t>
            </a:r>
            <a:r>
              <a:rPr lang="pl-PL" sz="3200" dirty="0">
                <a:solidFill>
                  <a:schemeClr val="tx1"/>
                </a:solidFill>
                <a:latin typeface="Calibri"/>
                <a:ea typeface="+mn-lt"/>
                <a:cs typeface="+mn-lt"/>
              </a:rPr>
              <a:t>, lilia złotogłów, bluszcz pospolity, porzeczka czarna, kruszyna pospolita, podkolan biały, gnieźnik leśny, widłak jałowcowaty, widłak wroniec, orlik pospolity, marzanka wonna, kopytnik pospolity. Ponadto występują m.in. przylaszczka pospolita, czworolist pospolity, czartawa pospolita, zerwa kłosowa i przetacznik górski.</a:t>
            </a:r>
            <a:endParaRPr lang="pl-PL" sz="3200" dirty="0">
              <a:solidFill>
                <a:schemeClr val="tx1"/>
              </a:solidFill>
              <a:latin typeface="Calibri"/>
              <a:cs typeface="Calibri"/>
            </a:endParaRPr>
          </a:p>
        </p:txBody>
      </p:sp>
    </p:spTree>
    <p:extLst>
      <p:ext uri="{BB962C8B-B14F-4D97-AF65-F5344CB8AC3E}">
        <p14:creationId xmlns:p14="http://schemas.microsoft.com/office/powerpoint/2010/main" val="260282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9" name="Group 4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3" name="Straight Connector 4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5" name="Rectangle 53">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55">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7" name="Straight Connector 56">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67" name="Straight Connector 57">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Isosceles Triangle 60">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63">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Isosceles Triangle 64">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23A5675-F00B-4999-939D-8B75901B9C0A}"/>
              </a:ext>
            </a:extLst>
          </p:cNvPr>
          <p:cNvSpPr>
            <a:spLocks noGrp="1"/>
          </p:cNvSpPr>
          <p:nvPr>
            <p:ph type="title"/>
          </p:nvPr>
        </p:nvSpPr>
        <p:spPr>
          <a:xfrm>
            <a:off x="1507067" y="2404534"/>
            <a:ext cx="7766936" cy="1646302"/>
          </a:xfrm>
        </p:spPr>
        <p:txBody>
          <a:bodyPr vert="horz" lIns="91440" tIns="45720" rIns="91440" bIns="45720" rtlCol="0" anchor="b">
            <a:normAutofit fontScale="90000"/>
          </a:bodyPr>
          <a:lstStyle/>
          <a:p>
            <a:pPr algn="r">
              <a:lnSpc>
                <a:spcPct val="90000"/>
              </a:lnSpc>
            </a:pPr>
            <a:r>
              <a:rPr lang="pl-PL" sz="5400" dirty="0">
                <a:solidFill>
                  <a:schemeClr val="tx1"/>
                </a:solidFill>
              </a:rPr>
              <a:t>Zapraszam do obejrzenia kilku zdjęć rezerwatu</a:t>
            </a:r>
          </a:p>
        </p:txBody>
      </p:sp>
    </p:spTree>
    <p:extLst>
      <p:ext uri="{BB962C8B-B14F-4D97-AF65-F5344CB8AC3E}">
        <p14:creationId xmlns:p14="http://schemas.microsoft.com/office/powerpoint/2010/main" val="85215339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braz 2" descr="Obraz zawierający zewnętrzne, trawa, drzewo, roślina&#10;&#10;Opis wygenerowany automatycznie">
            <a:extLst>
              <a:ext uri="{FF2B5EF4-FFF2-40B4-BE49-F238E27FC236}">
                <a16:creationId xmlns:a16="http://schemas.microsoft.com/office/drawing/2014/main" id="{BED47AB5-A2C6-4159-9731-7E6AAE87C1EA}"/>
              </a:ext>
            </a:extLst>
          </p:cNvPr>
          <p:cNvPicPr>
            <a:picLocks noChangeAspect="1"/>
          </p:cNvPicPr>
          <p:nvPr/>
        </p:nvPicPr>
        <p:blipFill rotWithShape="1">
          <a:blip r:embed="rId2"/>
          <a:srcRect t="5418" r="1" b="25656"/>
          <a:stretch/>
        </p:blipFill>
        <p:spPr>
          <a:xfrm>
            <a:off x="568452" y="571500"/>
            <a:ext cx="11055096" cy="5815641"/>
          </a:xfrm>
          <a:prstGeom prst="rect">
            <a:avLst/>
          </a:prstGeom>
          <a:solidFill>
            <a:srgbClr val="000000">
              <a:shade val="95000"/>
            </a:srgbClr>
          </a:solidFill>
        </p:spPr>
      </p:pic>
    </p:spTree>
    <p:extLst>
      <p:ext uri="{BB962C8B-B14F-4D97-AF65-F5344CB8AC3E}">
        <p14:creationId xmlns:p14="http://schemas.microsoft.com/office/powerpoint/2010/main" val="239692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braz 2" descr="Obraz zawierający trawa, zewnętrzne, park, ławka&#10;&#10;Opis wygenerowany automatycznie">
            <a:extLst>
              <a:ext uri="{FF2B5EF4-FFF2-40B4-BE49-F238E27FC236}">
                <a16:creationId xmlns:a16="http://schemas.microsoft.com/office/drawing/2014/main" id="{E47B5325-B738-4004-9DD6-8D30AED6AB00}"/>
              </a:ext>
            </a:extLst>
          </p:cNvPr>
          <p:cNvPicPr>
            <a:picLocks noChangeAspect="1"/>
          </p:cNvPicPr>
          <p:nvPr/>
        </p:nvPicPr>
        <p:blipFill rotWithShape="1">
          <a:blip r:embed="rId2"/>
          <a:srcRect r="1" b="22263"/>
          <a:stretch/>
        </p:blipFill>
        <p:spPr>
          <a:xfrm>
            <a:off x="568452" y="571500"/>
            <a:ext cx="11055096" cy="5715000"/>
          </a:xfrm>
          <a:prstGeom prst="rect">
            <a:avLst/>
          </a:prstGeom>
        </p:spPr>
      </p:pic>
    </p:spTree>
    <p:extLst>
      <p:ext uri="{BB962C8B-B14F-4D97-AF65-F5344CB8AC3E}">
        <p14:creationId xmlns:p14="http://schemas.microsoft.com/office/powerpoint/2010/main" val="7813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 name="Rectangle 19">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braz 2" descr="Obraz zawierający trawa, zewnętrzne, las, roślina&#10;&#10;Opis wygenerowany automatycznie">
            <a:extLst>
              <a:ext uri="{FF2B5EF4-FFF2-40B4-BE49-F238E27FC236}">
                <a16:creationId xmlns:a16="http://schemas.microsoft.com/office/drawing/2014/main" id="{EB43AFA7-8E2D-400E-A710-BA4A12A37452}"/>
              </a:ext>
            </a:extLst>
          </p:cNvPr>
          <p:cNvPicPr>
            <a:picLocks noChangeAspect="1"/>
          </p:cNvPicPr>
          <p:nvPr/>
        </p:nvPicPr>
        <p:blipFill rotWithShape="1">
          <a:blip r:embed="rId2"/>
          <a:srcRect t="31072" r="1" b="1"/>
          <a:stretch/>
        </p:blipFill>
        <p:spPr>
          <a:xfrm>
            <a:off x="575094" y="456481"/>
            <a:ext cx="11055096" cy="6002547"/>
          </a:xfrm>
          <a:prstGeom prst="rect">
            <a:avLst/>
          </a:prstGeom>
        </p:spPr>
      </p:pic>
    </p:spTree>
    <p:extLst>
      <p:ext uri="{BB962C8B-B14F-4D97-AF65-F5344CB8AC3E}">
        <p14:creationId xmlns:p14="http://schemas.microsoft.com/office/powerpoint/2010/main" val="23713330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Rezerwat przyrody Dębowo  </vt:lpstr>
      <vt:lpstr>PowerPoint Presentation</vt:lpstr>
      <vt:lpstr>PowerPoint Presentation</vt:lpstr>
      <vt:lpstr>PowerPoint Presentation</vt:lpstr>
      <vt:lpstr>PowerPoint Presentation</vt:lpstr>
      <vt:lpstr>Zapraszam do obejrzenia kilku zdjęć rezerwatu</vt:lpstr>
      <vt:lpstr>PowerPoint Presentation</vt:lpstr>
      <vt:lpstr>PowerPoint Presentation</vt:lpstr>
      <vt:lpstr>PowerPoint Presentation</vt:lpstr>
      <vt:lpstr>Dziękuję za uwagę i pozdrawiam.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222</cp:revision>
  <dcterms:created xsi:type="dcterms:W3CDTF">2020-11-16T19:17:25Z</dcterms:created>
  <dcterms:modified xsi:type="dcterms:W3CDTF">2020-11-16T19:54:46Z</dcterms:modified>
</cp:coreProperties>
</file>