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7" name="Rovnoramenný trojuholní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540544" y="776288"/>
            <a:ext cx="8062912" cy="1470025"/>
          </a:xfrm>
        </p:spPr>
        <p:txBody>
          <a:bodyPr anchor="b">
            <a:normAutofit/>
          </a:bodyPr>
          <a:lstStyle>
            <a:lvl1pPr algn="r">
              <a:defRPr sz="4400"/>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a:xfrm>
            <a:off x="1371600" y="6012656"/>
            <a:ext cx="5791200" cy="365125"/>
          </a:xfrm>
        </p:spPr>
        <p:txBody>
          <a:bodyPr tIns="0" bIns="0" anchor="t"/>
          <a:lstStyle>
            <a:lvl1pPr algn="r">
              <a:defRPr sz="1000"/>
            </a:lvl1pPr>
          </a:lstStyle>
          <a:p>
            <a:fld id="{47E4614A-6DBD-4FCE-8BC7-8574CEA7CA9A}" type="datetimeFigureOut">
              <a:rPr lang="sk-SK" smtClean="0"/>
              <a:t>10.6.2020</a:t>
            </a:fld>
            <a:endParaRPr lang="sk-SK"/>
          </a:p>
        </p:txBody>
      </p:sp>
      <p:sp>
        <p:nvSpPr>
          <p:cNvPr id="17" name="Zástupný symbol päty 16"/>
          <p:cNvSpPr>
            <a:spLocks noGrp="1"/>
          </p:cNvSpPr>
          <p:nvPr>
            <p:ph type="ftr" sz="quarter" idx="11"/>
          </p:nvPr>
        </p:nvSpPr>
        <p:spPr>
          <a:xfrm>
            <a:off x="1371600" y="5650704"/>
            <a:ext cx="5791200" cy="365125"/>
          </a:xfrm>
        </p:spPr>
        <p:txBody>
          <a:bodyPr tIns="0" bIns="0" anchor="b"/>
          <a:lstStyle>
            <a:lvl1pPr algn="r">
              <a:defRPr sz="1100"/>
            </a:lvl1pPr>
          </a:lstStyle>
          <a:p>
            <a:endParaRPr lang="sk-SK"/>
          </a:p>
        </p:txBody>
      </p:sp>
      <p:sp>
        <p:nvSpPr>
          <p:cNvPr id="29" name="Zástupný symbol čísla snímky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9EA4F82-B1D2-4F45-B026-5FFD6336D755}"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47E4614A-6DBD-4FCE-8BC7-8574CEA7CA9A}" type="datetimeFigureOut">
              <a:rPr lang="sk-SK" smtClean="0"/>
              <a:t>10.6.2020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9EA4F82-B1D2-4F45-B026-5FFD6336D755}"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781800" y="381000"/>
            <a:ext cx="1905000" cy="5486400"/>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381000"/>
            <a:ext cx="6248400" cy="5486400"/>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47E4614A-6DBD-4FCE-8BC7-8574CEA7CA9A}" type="datetimeFigureOut">
              <a:rPr lang="sk-SK" smtClean="0"/>
              <a:t>10.6.2020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9EA4F82-B1D2-4F45-B026-5FFD6336D755}"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399032"/>
          </a:xfrm>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a:xfrm>
            <a:off x="457200" y="1882808"/>
            <a:ext cx="8229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a:xfrm>
            <a:off x="4791456" y="6480048"/>
            <a:ext cx="2133600" cy="301752"/>
          </a:xfrm>
        </p:spPr>
        <p:txBody>
          <a:bodyPr/>
          <a:lstStyle/>
          <a:p>
            <a:fld id="{47E4614A-6DBD-4FCE-8BC7-8574CEA7CA9A}" type="datetimeFigureOut">
              <a:rPr lang="sk-SK" smtClean="0"/>
              <a:t>10.6.2020</a:t>
            </a:fld>
            <a:endParaRPr lang="sk-SK"/>
          </a:p>
        </p:txBody>
      </p:sp>
      <p:sp>
        <p:nvSpPr>
          <p:cNvPr id="5" name="Zástupný symbol päty 4"/>
          <p:cNvSpPr>
            <a:spLocks noGrp="1"/>
          </p:cNvSpPr>
          <p:nvPr>
            <p:ph type="ftr" sz="quarter" idx="11"/>
          </p:nvPr>
        </p:nvSpPr>
        <p:spPr>
          <a:xfrm>
            <a:off x="457200" y="6480969"/>
            <a:ext cx="4260056" cy="300831"/>
          </a:xfrm>
        </p:spPr>
        <p:txBody>
          <a:bodyPr/>
          <a:lstStyle/>
          <a:p>
            <a:endParaRPr lang="sk-SK"/>
          </a:p>
        </p:txBody>
      </p:sp>
      <p:sp>
        <p:nvSpPr>
          <p:cNvPr id="6" name="Zástupný symbol čísla snímky 5"/>
          <p:cNvSpPr>
            <a:spLocks noGrp="1"/>
          </p:cNvSpPr>
          <p:nvPr>
            <p:ph type="sldNum" sz="quarter" idx="12"/>
          </p:nvPr>
        </p:nvSpPr>
        <p:spPr/>
        <p:txBody>
          <a:bodyPr/>
          <a:lstStyle/>
          <a:p>
            <a:fld id="{29EA4F82-B1D2-4F45-B026-5FFD6336D755}"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2">
        <a:schemeClr val="bg1"/>
      </p:bgRef>
    </p:bg>
    <p:spTree>
      <p:nvGrpSpPr>
        <p:cNvPr id="1" name=""/>
        <p:cNvGrpSpPr/>
        <p:nvPr/>
      </p:nvGrpSpPr>
      <p:grpSpPr>
        <a:xfrm>
          <a:off x="0" y="0"/>
          <a:ext cx="0" cy="0"/>
          <a:chOff x="0" y="0"/>
          <a:chExt cx="0" cy="0"/>
        </a:xfrm>
      </p:grpSpPr>
      <p:sp>
        <p:nvSpPr>
          <p:cNvPr id="9" name="Pravouhlý trojuholní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Rovnoramenný trojuholní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Zástupný symbol dátumu 3"/>
          <p:cNvSpPr>
            <a:spLocks noGrp="1"/>
          </p:cNvSpPr>
          <p:nvPr>
            <p:ph type="dt" sz="half" idx="10"/>
          </p:nvPr>
        </p:nvSpPr>
        <p:spPr>
          <a:xfrm>
            <a:off x="6955632" y="6477000"/>
            <a:ext cx="2133600" cy="304800"/>
          </a:xfrm>
        </p:spPr>
        <p:txBody>
          <a:bodyPr/>
          <a:lstStyle/>
          <a:p>
            <a:fld id="{47E4614A-6DBD-4FCE-8BC7-8574CEA7CA9A}" type="datetimeFigureOut">
              <a:rPr lang="sk-SK" smtClean="0"/>
              <a:t>10.6.2020</a:t>
            </a:fld>
            <a:endParaRPr lang="sk-SK"/>
          </a:p>
        </p:txBody>
      </p:sp>
      <p:sp>
        <p:nvSpPr>
          <p:cNvPr id="5" name="Zástupný symbol päty 4"/>
          <p:cNvSpPr>
            <a:spLocks noGrp="1"/>
          </p:cNvSpPr>
          <p:nvPr>
            <p:ph type="ftr" sz="quarter" idx="11"/>
          </p:nvPr>
        </p:nvSpPr>
        <p:spPr>
          <a:xfrm>
            <a:off x="2619376" y="6480969"/>
            <a:ext cx="4260056" cy="300831"/>
          </a:xfrm>
        </p:spPr>
        <p:txBody>
          <a:bodyPr/>
          <a:lstStyle/>
          <a:p>
            <a:endParaRPr lang="sk-SK"/>
          </a:p>
        </p:txBody>
      </p:sp>
      <p:sp>
        <p:nvSpPr>
          <p:cNvPr id="6" name="Zástupný symbol čísla snímky 5"/>
          <p:cNvSpPr>
            <a:spLocks noGrp="1"/>
          </p:cNvSpPr>
          <p:nvPr>
            <p:ph type="sldNum" sz="quarter" idx="12"/>
          </p:nvPr>
        </p:nvSpPr>
        <p:spPr>
          <a:xfrm>
            <a:off x="8451056" y="809624"/>
            <a:ext cx="502920" cy="300831"/>
          </a:xfrm>
        </p:spPr>
        <p:txBody>
          <a:bodyPr/>
          <a:lstStyle/>
          <a:p>
            <a:fld id="{29EA4F82-B1D2-4F45-B026-5FFD6336D755}" type="slidenum">
              <a:rPr lang="sk-SK" smtClean="0"/>
              <a:t>‹#›</a:t>
            </a:fld>
            <a:endParaRPr lang="sk-SK"/>
          </a:p>
        </p:txBody>
      </p:sp>
      <p:cxnSp>
        <p:nvCxnSpPr>
          <p:cNvPr id="11" name="Rovná spojnica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ovná spojnica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dpis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algn="l">
              <a:defRPr/>
            </a:lvl1p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a:xfrm>
            <a:off x="4791456" y="6480969"/>
            <a:ext cx="2133600" cy="301752"/>
          </a:xfrm>
        </p:spPr>
        <p:txBody>
          <a:bodyPr/>
          <a:lstStyle/>
          <a:p>
            <a:fld id="{47E4614A-6DBD-4FCE-8BC7-8574CEA7CA9A}" type="datetimeFigureOut">
              <a:rPr lang="sk-SK" smtClean="0"/>
              <a:t>10.6.2020</a:t>
            </a:fld>
            <a:endParaRPr lang="sk-SK"/>
          </a:p>
        </p:txBody>
      </p:sp>
      <p:sp>
        <p:nvSpPr>
          <p:cNvPr id="6" name="Zástupný symbol päty 5"/>
          <p:cNvSpPr>
            <a:spLocks noGrp="1"/>
          </p:cNvSpPr>
          <p:nvPr>
            <p:ph type="ftr" sz="quarter" idx="11"/>
          </p:nvPr>
        </p:nvSpPr>
        <p:spPr>
          <a:xfrm>
            <a:off x="457200" y="6480969"/>
            <a:ext cx="4260056" cy="301752"/>
          </a:xfrm>
        </p:spPr>
        <p:txBody>
          <a:bodyPr/>
          <a:lstStyle/>
          <a:p>
            <a:endParaRPr lang="sk-SK"/>
          </a:p>
        </p:txBody>
      </p:sp>
      <p:sp>
        <p:nvSpPr>
          <p:cNvPr id="7" name="Zástupný symbol čísla snímky 6"/>
          <p:cNvSpPr>
            <a:spLocks noGrp="1"/>
          </p:cNvSpPr>
          <p:nvPr>
            <p:ph type="sldNum" sz="quarter" idx="12"/>
          </p:nvPr>
        </p:nvSpPr>
        <p:spPr>
          <a:xfrm>
            <a:off x="7589520" y="6480969"/>
            <a:ext cx="502920" cy="301752"/>
          </a:xfrm>
        </p:spPr>
        <p:txBody>
          <a:bodyPr/>
          <a:lstStyle/>
          <a:p>
            <a:fld id="{29EA4F82-B1D2-4F45-B026-5FFD6336D755}"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a:xfrm>
            <a:off x="4791456" y="6480969"/>
            <a:ext cx="2130552" cy="301752"/>
          </a:xfrm>
        </p:spPr>
        <p:txBody>
          <a:bodyPr/>
          <a:lstStyle/>
          <a:p>
            <a:fld id="{47E4614A-6DBD-4FCE-8BC7-8574CEA7CA9A}" type="datetimeFigureOut">
              <a:rPr lang="sk-SK" smtClean="0"/>
              <a:t>10.6.2020</a:t>
            </a:fld>
            <a:endParaRPr lang="sk-SK"/>
          </a:p>
        </p:txBody>
      </p:sp>
      <p:sp>
        <p:nvSpPr>
          <p:cNvPr id="8" name="Zástupný symbol päty 7"/>
          <p:cNvSpPr>
            <a:spLocks noGrp="1"/>
          </p:cNvSpPr>
          <p:nvPr>
            <p:ph type="ftr" sz="quarter" idx="11"/>
          </p:nvPr>
        </p:nvSpPr>
        <p:spPr>
          <a:xfrm>
            <a:off x="457200" y="6480969"/>
            <a:ext cx="4261104" cy="301752"/>
          </a:xfrm>
        </p:spPr>
        <p:txBody>
          <a:bodyPr/>
          <a:lstStyle/>
          <a:p>
            <a:endParaRPr lang="sk-SK"/>
          </a:p>
        </p:txBody>
      </p:sp>
      <p:sp>
        <p:nvSpPr>
          <p:cNvPr id="9" name="Zástupný symbol čísla snímky 8"/>
          <p:cNvSpPr>
            <a:spLocks noGrp="1"/>
          </p:cNvSpPr>
          <p:nvPr>
            <p:ph type="sldNum" sz="quarter" idx="12"/>
          </p:nvPr>
        </p:nvSpPr>
        <p:spPr>
          <a:xfrm>
            <a:off x="7589520" y="6483096"/>
            <a:ext cx="502920" cy="301752"/>
          </a:xfrm>
        </p:spPr>
        <p:txBody>
          <a:bodyPr/>
          <a:lstStyle>
            <a:lvl1pPr algn="ctr">
              <a:defRPr/>
            </a:lvl1pPr>
          </a:lstStyle>
          <a:p>
            <a:fld id="{29EA4F82-B1D2-4F45-B026-5FFD6336D755}"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0"/>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47E4614A-6DBD-4FCE-8BC7-8574CEA7CA9A}" type="datetimeFigureOut">
              <a:rPr lang="sk-SK" smtClean="0"/>
              <a:t>10.6.2020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29EA4F82-B1D2-4F45-B026-5FFD6336D755}"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a:xfrm>
            <a:off x="4791456" y="6480969"/>
            <a:ext cx="2133600" cy="301752"/>
          </a:xfrm>
        </p:spPr>
        <p:txBody>
          <a:bodyPr/>
          <a:lstStyle/>
          <a:p>
            <a:fld id="{47E4614A-6DBD-4FCE-8BC7-8574CEA7CA9A}" type="datetimeFigureOut">
              <a:rPr lang="sk-SK" smtClean="0"/>
              <a:t>10.6.2020</a:t>
            </a:fld>
            <a:endParaRPr lang="sk-SK"/>
          </a:p>
        </p:txBody>
      </p:sp>
      <p:sp>
        <p:nvSpPr>
          <p:cNvPr id="3" name="Zástupný symbol päty 2"/>
          <p:cNvSpPr>
            <a:spLocks noGrp="1"/>
          </p:cNvSpPr>
          <p:nvPr>
            <p:ph type="ftr" sz="quarter" idx="11"/>
          </p:nvPr>
        </p:nvSpPr>
        <p:spPr>
          <a:xfrm>
            <a:off x="457200" y="6481890"/>
            <a:ext cx="4260056" cy="300831"/>
          </a:xfrm>
        </p:spPr>
        <p:txBody>
          <a:bodyPr/>
          <a:lstStyle/>
          <a:p>
            <a:endParaRPr lang="sk-SK"/>
          </a:p>
        </p:txBody>
      </p:sp>
      <p:sp>
        <p:nvSpPr>
          <p:cNvPr id="4" name="Zástupný symbol čísla snímky 3"/>
          <p:cNvSpPr>
            <a:spLocks noGrp="1"/>
          </p:cNvSpPr>
          <p:nvPr>
            <p:ph type="sldNum" sz="quarter" idx="12"/>
          </p:nvPr>
        </p:nvSpPr>
        <p:spPr>
          <a:xfrm>
            <a:off x="7589520" y="6480969"/>
            <a:ext cx="502920" cy="301752"/>
          </a:xfrm>
        </p:spPr>
        <p:txBody>
          <a:bodyPr/>
          <a:lstStyle/>
          <a:p>
            <a:fld id="{29EA4F82-B1D2-4F45-B026-5FFD6336D755}"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a:xfrm>
            <a:off x="6278976" y="6556248"/>
            <a:ext cx="2133600" cy="301752"/>
          </a:xfrm>
        </p:spPr>
        <p:txBody>
          <a:bodyPr/>
          <a:lstStyle>
            <a:lvl1pPr>
              <a:defRPr sz="900"/>
            </a:lvl1pPr>
          </a:lstStyle>
          <a:p>
            <a:fld id="{47E4614A-6DBD-4FCE-8BC7-8574CEA7CA9A}" type="datetimeFigureOut">
              <a:rPr lang="sk-SK" smtClean="0"/>
              <a:t>10.6.2020</a:t>
            </a:fld>
            <a:endParaRPr lang="sk-SK"/>
          </a:p>
        </p:txBody>
      </p:sp>
      <p:sp>
        <p:nvSpPr>
          <p:cNvPr id="6" name="Zástupný symbol päty 5"/>
          <p:cNvSpPr>
            <a:spLocks noGrp="1"/>
          </p:cNvSpPr>
          <p:nvPr>
            <p:ph type="ftr" sz="quarter" idx="11"/>
          </p:nvPr>
        </p:nvSpPr>
        <p:spPr>
          <a:xfrm>
            <a:off x="1135856" y="6556248"/>
            <a:ext cx="5143120" cy="301752"/>
          </a:xfrm>
        </p:spPr>
        <p:txBody>
          <a:bodyPr/>
          <a:lstStyle>
            <a:lvl1pPr>
              <a:defRPr sz="900"/>
            </a:lvl1pPr>
          </a:lstStyle>
          <a:p>
            <a:endParaRPr lang="sk-SK"/>
          </a:p>
        </p:txBody>
      </p:sp>
      <p:sp>
        <p:nvSpPr>
          <p:cNvPr id="7" name="Zástupný symbol čísla snímky 6"/>
          <p:cNvSpPr>
            <a:spLocks noGrp="1"/>
          </p:cNvSpPr>
          <p:nvPr>
            <p:ph type="sldNum" sz="quarter" idx="12"/>
          </p:nvPr>
        </p:nvSpPr>
        <p:spPr>
          <a:xfrm>
            <a:off x="8410576" y="6556248"/>
            <a:ext cx="502920" cy="301752"/>
          </a:xfrm>
        </p:spPr>
        <p:txBody>
          <a:bodyPr/>
          <a:lstStyle>
            <a:lvl1pPr>
              <a:defRPr sz="900"/>
            </a:lvl1pPr>
          </a:lstStyle>
          <a:p>
            <a:fld id="{29EA4F82-B1D2-4F45-B026-5FFD6336D755}"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a:xfrm>
            <a:off x="6108192" y="6556248"/>
            <a:ext cx="2103120" cy="301752"/>
          </a:xfrm>
        </p:spPr>
        <p:txBody>
          <a:bodyPr/>
          <a:lstStyle>
            <a:lvl1pPr>
              <a:defRPr sz="900"/>
            </a:lvl1pPr>
          </a:lstStyle>
          <a:p>
            <a:fld id="{47E4614A-6DBD-4FCE-8BC7-8574CEA7CA9A}" type="datetimeFigureOut">
              <a:rPr lang="sk-SK" smtClean="0"/>
              <a:t>10.6.2020</a:t>
            </a:fld>
            <a:endParaRPr lang="sk-SK"/>
          </a:p>
        </p:txBody>
      </p:sp>
      <p:sp>
        <p:nvSpPr>
          <p:cNvPr id="6" name="Zástupný symbol päty 5"/>
          <p:cNvSpPr>
            <a:spLocks noGrp="1"/>
          </p:cNvSpPr>
          <p:nvPr>
            <p:ph type="ftr" sz="quarter" idx="11"/>
          </p:nvPr>
        </p:nvSpPr>
        <p:spPr>
          <a:xfrm>
            <a:off x="1170432" y="6557169"/>
            <a:ext cx="4948072" cy="301752"/>
          </a:xfrm>
        </p:spPr>
        <p:txBody>
          <a:bodyPr/>
          <a:lstStyle>
            <a:lvl1pPr>
              <a:defRPr sz="900"/>
            </a:lvl1pPr>
          </a:lstStyle>
          <a:p>
            <a:endParaRPr lang="sk-SK"/>
          </a:p>
        </p:txBody>
      </p:sp>
      <p:sp>
        <p:nvSpPr>
          <p:cNvPr id="7" name="Zástupný symbol čísla snímky 6"/>
          <p:cNvSpPr>
            <a:spLocks noGrp="1"/>
          </p:cNvSpPr>
          <p:nvPr>
            <p:ph type="sldNum" sz="quarter" idx="12"/>
          </p:nvPr>
        </p:nvSpPr>
        <p:spPr>
          <a:xfrm>
            <a:off x="8217192" y="6556248"/>
            <a:ext cx="365760" cy="301752"/>
          </a:xfrm>
        </p:spPr>
        <p:txBody>
          <a:bodyPr/>
          <a:lstStyle>
            <a:lvl1pPr algn="ctr">
              <a:defRPr sz="900"/>
            </a:lvl1pPr>
          </a:lstStyle>
          <a:p>
            <a:fld id="{29EA4F82-B1D2-4F45-B026-5FFD6336D755}"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Pravouhlý trojuholní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Rovná spojnica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ovná spojnica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Zástupný symbol nadpisu 21"/>
          <p:cNvSpPr>
            <a:spLocks noGrp="1"/>
          </p:cNvSpPr>
          <p:nvPr>
            <p:ph type="title"/>
          </p:nvPr>
        </p:nvSpPr>
        <p:spPr>
          <a:xfrm>
            <a:off x="457200" y="267494"/>
            <a:ext cx="8229600" cy="1399032"/>
          </a:xfrm>
          <a:prstGeom prst="rect">
            <a:avLst/>
          </a:prstGeom>
        </p:spPr>
        <p:txBody>
          <a:bodyPr vert="horz" anchor="ctr">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7E4614A-6DBD-4FCE-8BC7-8574CEA7CA9A}" type="datetimeFigureOut">
              <a:rPr lang="sk-SK" smtClean="0"/>
              <a:t>10.6.2020</a:t>
            </a:fld>
            <a:endParaRPr lang="sk-SK"/>
          </a:p>
        </p:txBody>
      </p:sp>
      <p:sp>
        <p:nvSpPr>
          <p:cNvPr id="3" name="Zástupný symbol päty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sk-SK"/>
          </a:p>
        </p:txBody>
      </p:sp>
      <p:sp>
        <p:nvSpPr>
          <p:cNvPr id="23" name="Zástupný symbol čísla snímky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9EA4F82-B1D2-4F45-B026-5FFD6336D755}" type="slidenum">
              <a:rPr lang="sk-SK" smtClean="0"/>
              <a:t>‹#›</a:t>
            </a:fld>
            <a:endParaRPr lang="sk-SK"/>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0034" y="3286124"/>
            <a:ext cx="8143932" cy="1470025"/>
          </a:xfrm>
        </p:spPr>
        <p:txBody>
          <a:bodyPr>
            <a:normAutofit/>
          </a:bodyPr>
          <a:lstStyle/>
          <a:p>
            <a:r>
              <a:rPr lang="sk-SK" sz="3200" dirty="0" smtClean="0"/>
              <a:t>Dobrovoľnícka a charitatívna činnosť</a:t>
            </a:r>
            <a:endParaRPr lang="sk-SK"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1571604" y="285728"/>
            <a:ext cx="2864887" cy="523220"/>
          </a:xfrm>
          <a:prstGeom prst="rect">
            <a:avLst/>
          </a:prstGeom>
        </p:spPr>
        <p:txBody>
          <a:bodyPr wrap="none">
            <a:spAutoFit/>
          </a:bodyPr>
          <a:lstStyle/>
          <a:p>
            <a:r>
              <a:rPr lang="sk-SK" sz="2800" b="1" dirty="0" smtClean="0"/>
              <a:t>Dobrovoľníctvo</a:t>
            </a:r>
            <a:endParaRPr lang="sk-SK" sz="2800" b="1" dirty="0"/>
          </a:p>
        </p:txBody>
      </p:sp>
      <p:sp>
        <p:nvSpPr>
          <p:cNvPr id="3" name="Obdĺžnik 2"/>
          <p:cNvSpPr/>
          <p:nvPr/>
        </p:nvSpPr>
        <p:spPr>
          <a:xfrm>
            <a:off x="4286248" y="1500174"/>
            <a:ext cx="4572000" cy="923330"/>
          </a:xfrm>
          <a:prstGeom prst="rect">
            <a:avLst/>
          </a:prstGeom>
          <a:solidFill>
            <a:schemeClr val="tx1">
              <a:lumMod val="85000"/>
            </a:schemeClr>
          </a:solidFill>
        </p:spPr>
        <p:txBody>
          <a:bodyPr>
            <a:spAutoFit/>
          </a:bodyPr>
          <a:lstStyle/>
          <a:p>
            <a:r>
              <a:rPr lang="sk-SK" dirty="0" smtClean="0">
                <a:solidFill>
                  <a:schemeClr val="bg1"/>
                </a:solidFill>
              </a:rPr>
              <a:t>Dobrovoľníctvo je slobodne zvolená činnosť v prospech iných vykonávaná bez nároku na odmenu.</a:t>
            </a:r>
            <a:endParaRPr lang="sk-SK" dirty="0">
              <a:solidFill>
                <a:schemeClr val="bg1"/>
              </a:solidFill>
            </a:endParaRPr>
          </a:p>
        </p:txBody>
      </p:sp>
      <p:sp>
        <p:nvSpPr>
          <p:cNvPr id="4" name="Obdĺžnik 3"/>
          <p:cNvSpPr/>
          <p:nvPr/>
        </p:nvSpPr>
        <p:spPr>
          <a:xfrm>
            <a:off x="142844" y="3571876"/>
            <a:ext cx="5143536" cy="3139321"/>
          </a:xfrm>
          <a:prstGeom prst="rect">
            <a:avLst/>
          </a:prstGeom>
          <a:solidFill>
            <a:schemeClr val="tx1">
              <a:lumMod val="85000"/>
            </a:schemeClr>
          </a:solidFill>
        </p:spPr>
        <p:txBody>
          <a:bodyPr wrap="square">
            <a:spAutoFit/>
          </a:bodyPr>
          <a:lstStyle/>
          <a:p>
            <a:r>
              <a:rPr lang="sk-SK" dirty="0" smtClean="0">
                <a:solidFill>
                  <a:schemeClr val="bg1"/>
                </a:solidFill>
              </a:rPr>
              <a:t>Existuje niekoľko definícii dobrovoľníctva a dobrovoľníka dostupných v zahraničí i u nás. Vo všeobecnosti však môžeme tvrdiť, že dobrovoľníkom/dobrovoľníčkou je ten človek (latinsky </a:t>
            </a:r>
            <a:r>
              <a:rPr lang="sk-SK" dirty="0" err="1" smtClean="0">
                <a:solidFill>
                  <a:schemeClr val="bg1"/>
                </a:solidFill>
              </a:rPr>
              <a:t>voluntarius</a:t>
            </a:r>
            <a:r>
              <a:rPr lang="sk-SK" dirty="0" smtClean="0">
                <a:solidFill>
                  <a:schemeClr val="bg1"/>
                </a:solidFill>
              </a:rPr>
              <a:t> = ochotný, naklonený), ktorý dáva zo svojho osobného času, energie, vedomostí a schopností v prospech činnosti, za ktorú nedostane finančnú odmenu, no získava osobnostný a profesionálny rast, dobrý pocit, niekedy nové priateľstvá a životné skúsenosti. </a:t>
            </a:r>
            <a:endParaRPr lang="sk-SK" dirty="0">
              <a:solidFill>
                <a:schemeClr val="bg1"/>
              </a:solidFill>
            </a:endParaRPr>
          </a:p>
        </p:txBody>
      </p:sp>
      <p:pic>
        <p:nvPicPr>
          <p:cNvPr id="1026" name="Picture 2"/>
          <p:cNvPicPr>
            <a:picLocks noChangeAspect="1" noChangeArrowheads="1"/>
          </p:cNvPicPr>
          <p:nvPr/>
        </p:nvPicPr>
        <p:blipFill>
          <a:blip r:embed="rId2"/>
          <a:srcRect/>
          <a:stretch>
            <a:fillRect/>
          </a:stretch>
        </p:blipFill>
        <p:spPr bwMode="auto">
          <a:xfrm>
            <a:off x="6072198" y="4071942"/>
            <a:ext cx="2714624" cy="2428892"/>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42910" y="1357298"/>
            <a:ext cx="2466975" cy="163353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ĺžnik 2"/>
          <p:cNvSpPr/>
          <p:nvPr/>
        </p:nvSpPr>
        <p:spPr>
          <a:xfrm>
            <a:off x="500034" y="285728"/>
            <a:ext cx="8143932" cy="461665"/>
          </a:xfrm>
          <a:prstGeom prst="rect">
            <a:avLst/>
          </a:prstGeom>
        </p:spPr>
        <p:txBody>
          <a:bodyPr wrap="square">
            <a:spAutoFit/>
          </a:bodyPr>
          <a:lstStyle/>
          <a:p>
            <a:r>
              <a:rPr lang="sk-SK" sz="2400" dirty="0" smtClean="0"/>
              <a:t>Dobrovoľnícka činnosť v Slovenskom Červenom kríži</a:t>
            </a:r>
            <a:endParaRPr lang="sk-SK" sz="2400" dirty="0"/>
          </a:p>
        </p:txBody>
      </p:sp>
      <p:sp>
        <p:nvSpPr>
          <p:cNvPr id="4" name="Obdĺžnik 3"/>
          <p:cNvSpPr/>
          <p:nvPr/>
        </p:nvSpPr>
        <p:spPr>
          <a:xfrm>
            <a:off x="357158" y="1142984"/>
            <a:ext cx="8286808" cy="830997"/>
          </a:xfrm>
          <a:prstGeom prst="rect">
            <a:avLst/>
          </a:prstGeom>
        </p:spPr>
        <p:txBody>
          <a:bodyPr wrap="square">
            <a:spAutoFit/>
          </a:bodyPr>
          <a:lstStyle/>
          <a:p>
            <a:r>
              <a:rPr lang="sk-SK" sz="1200" b="1" dirty="0" smtClean="0">
                <a:solidFill>
                  <a:schemeClr val="accent1">
                    <a:lumMod val="75000"/>
                  </a:schemeClr>
                </a:solidFill>
              </a:rPr>
              <a:t>Zaujíma ťa darcovstvo krvi?</a:t>
            </a:r>
            <a:r>
              <a:rPr lang="sk-SK" sz="1200" dirty="0" smtClean="0">
                <a:solidFill>
                  <a:schemeClr val="accent1">
                    <a:lumMod val="75000"/>
                  </a:schemeClr>
                </a:solidFill>
              </a:rPr>
              <a:t/>
            </a:r>
            <a:br>
              <a:rPr lang="sk-SK" sz="1200" dirty="0" smtClean="0">
                <a:solidFill>
                  <a:schemeClr val="accent1">
                    <a:lumMod val="75000"/>
                  </a:schemeClr>
                </a:solidFill>
              </a:rPr>
            </a:br>
            <a:r>
              <a:rPr lang="sk-SK" sz="1200" dirty="0" smtClean="0"/>
              <a:t>Ak spĺňaš podmienky,</a:t>
            </a:r>
            <a:r>
              <a:rPr lang="sk-SK" sz="1200" b="1" dirty="0" smtClean="0"/>
              <a:t> </a:t>
            </a:r>
            <a:r>
              <a:rPr lang="sk-SK" sz="1200" dirty="0" smtClean="0"/>
              <a:t>môžeš sa sám stať darcom krvi. Ako dobrovoľník sa však môžeš podieľať aj na nábore (získavaní) budúcich darcov, zúčastňovať sa odberov krvi alebo organizačne spolupracovať na kampaniach a projektoch SČK v tejto oblasti. </a:t>
            </a:r>
            <a:endParaRPr lang="sk-SK" sz="1200" dirty="0"/>
          </a:p>
        </p:txBody>
      </p:sp>
      <p:sp>
        <p:nvSpPr>
          <p:cNvPr id="5" name="Obdĺžnik 4"/>
          <p:cNvSpPr/>
          <p:nvPr/>
        </p:nvSpPr>
        <p:spPr>
          <a:xfrm>
            <a:off x="428596" y="2357430"/>
            <a:ext cx="8143932" cy="1200329"/>
          </a:xfrm>
          <a:prstGeom prst="rect">
            <a:avLst/>
          </a:prstGeom>
        </p:spPr>
        <p:txBody>
          <a:bodyPr wrap="square">
            <a:spAutoFit/>
          </a:bodyPr>
          <a:lstStyle/>
          <a:p>
            <a:r>
              <a:rPr lang="sk-SK" sz="1200" b="1" dirty="0" smtClean="0">
                <a:solidFill>
                  <a:schemeClr val="accent1">
                    <a:lumMod val="75000"/>
                  </a:schemeClr>
                </a:solidFill>
              </a:rPr>
              <a:t>Zaujíma ťa prvá pomoc? </a:t>
            </a:r>
            <a:r>
              <a:rPr lang="sk-SK" sz="1200" dirty="0" smtClean="0"/>
              <a:t/>
            </a:r>
            <a:br>
              <a:rPr lang="sk-SK" sz="1200" dirty="0" smtClean="0"/>
            </a:br>
            <a:r>
              <a:rPr lang="sk-SK" sz="1200" dirty="0" smtClean="0"/>
              <a:t>Môžeš si urobiť kurz prvej pomoci a poskytovať prvú pomoc na skupinových verejných podujatiach, prednášať prvú pomoc rovnako ako aj pripravovať družstvá prvej pomoci na školách. Môžeš robiť ukážky prvej pomoci na verejných podujatiach alebo reprezentovať SČK na súťažiach prvej pomoci. Organizačne sa môžeš zapojiť do kampane prvej pomoci, prípadne v rámci cvičení integrovaného záchranného systému pôsobiť ako záchranár SČK.</a:t>
            </a:r>
            <a:endParaRPr lang="sk-SK" sz="1200" dirty="0"/>
          </a:p>
        </p:txBody>
      </p:sp>
      <p:sp>
        <p:nvSpPr>
          <p:cNvPr id="6" name="Obdĺžnik 5"/>
          <p:cNvSpPr/>
          <p:nvPr/>
        </p:nvSpPr>
        <p:spPr>
          <a:xfrm>
            <a:off x="428596" y="3857628"/>
            <a:ext cx="8001056" cy="646331"/>
          </a:xfrm>
          <a:prstGeom prst="rect">
            <a:avLst/>
          </a:prstGeom>
        </p:spPr>
        <p:txBody>
          <a:bodyPr wrap="square">
            <a:spAutoFit/>
          </a:bodyPr>
          <a:lstStyle/>
          <a:p>
            <a:r>
              <a:rPr lang="sk-SK" sz="1200" b="1" dirty="0" smtClean="0">
                <a:solidFill>
                  <a:schemeClr val="accent1">
                    <a:lumMod val="75000"/>
                  </a:schemeClr>
                </a:solidFill>
              </a:rPr>
              <a:t>Zaujíma ťa sociálna oblasť?</a:t>
            </a:r>
            <a:r>
              <a:rPr lang="sk-SK" sz="1200" dirty="0" smtClean="0"/>
              <a:t/>
            </a:r>
            <a:br>
              <a:rPr lang="sk-SK" sz="1200" dirty="0" smtClean="0"/>
            </a:br>
            <a:r>
              <a:rPr lang="sk-SK" sz="1200" dirty="0" smtClean="0"/>
              <a:t>Môžeš pomáhať v sociálnych zariadeniach a domoch humanity SČK pre deti, starších a starých občanov. Môžeš sa realizovať aj v kampani na pomoc sociálne slabším občanom. </a:t>
            </a:r>
            <a:endParaRPr lang="sk-SK" sz="1200" dirty="0"/>
          </a:p>
        </p:txBody>
      </p:sp>
      <p:sp>
        <p:nvSpPr>
          <p:cNvPr id="7" name="Obdĺžnik 6"/>
          <p:cNvSpPr/>
          <p:nvPr/>
        </p:nvSpPr>
        <p:spPr>
          <a:xfrm>
            <a:off x="428596" y="4714884"/>
            <a:ext cx="8215370" cy="461665"/>
          </a:xfrm>
          <a:prstGeom prst="rect">
            <a:avLst/>
          </a:prstGeom>
        </p:spPr>
        <p:txBody>
          <a:bodyPr wrap="square">
            <a:spAutoFit/>
          </a:bodyPr>
          <a:lstStyle/>
          <a:p>
            <a:r>
              <a:rPr lang="sk-SK" sz="1200" b="1" dirty="0" smtClean="0">
                <a:solidFill>
                  <a:schemeClr val="accent1">
                    <a:lumMod val="75000"/>
                  </a:schemeClr>
                </a:solidFill>
              </a:rPr>
              <a:t>Zaujíma ťa krízový </a:t>
            </a:r>
            <a:r>
              <a:rPr lang="sk-SK" sz="1200" b="1" dirty="0" err="1" smtClean="0">
                <a:solidFill>
                  <a:schemeClr val="accent1">
                    <a:lumMod val="75000"/>
                  </a:schemeClr>
                </a:solidFill>
              </a:rPr>
              <a:t>manažnent</a:t>
            </a:r>
            <a:r>
              <a:rPr lang="sk-SK" sz="1200" b="1" dirty="0" smtClean="0">
                <a:solidFill>
                  <a:schemeClr val="accent1">
                    <a:lumMod val="75000"/>
                  </a:schemeClr>
                </a:solidFill>
              </a:rPr>
              <a:t> a humanitárna pomoc?</a:t>
            </a:r>
            <a:r>
              <a:rPr lang="sk-SK" sz="1200" dirty="0" smtClean="0"/>
              <a:t/>
            </a:r>
            <a:br>
              <a:rPr lang="sk-SK" sz="1200" dirty="0" smtClean="0"/>
            </a:br>
            <a:r>
              <a:rPr lang="sk-SK" sz="1200" dirty="0" smtClean="0"/>
              <a:t>Môžeš sa stať členom humanitárnych jednotiek SČK, ktoré pomáhajú v prípade mimoriadnych situácií. </a:t>
            </a:r>
            <a:endParaRPr lang="sk-SK" sz="1200" dirty="0"/>
          </a:p>
        </p:txBody>
      </p:sp>
      <p:sp>
        <p:nvSpPr>
          <p:cNvPr id="8" name="Obdĺžnik 7"/>
          <p:cNvSpPr/>
          <p:nvPr/>
        </p:nvSpPr>
        <p:spPr>
          <a:xfrm>
            <a:off x="428596" y="5572140"/>
            <a:ext cx="8143932" cy="646331"/>
          </a:xfrm>
          <a:prstGeom prst="rect">
            <a:avLst/>
          </a:prstGeom>
        </p:spPr>
        <p:txBody>
          <a:bodyPr wrap="square">
            <a:spAutoFit/>
          </a:bodyPr>
          <a:lstStyle/>
          <a:p>
            <a:r>
              <a:rPr lang="sk-SK" sz="1200" b="1" dirty="0" smtClean="0">
                <a:solidFill>
                  <a:schemeClr val="accent1">
                    <a:lumMod val="75000"/>
                  </a:schemeClr>
                </a:solidFill>
              </a:rPr>
              <a:t>Zaujíma ťa medzinárodné humanitárne právo?</a:t>
            </a:r>
            <a:r>
              <a:rPr lang="sk-SK" sz="1200" dirty="0" smtClean="0"/>
              <a:t/>
            </a:r>
            <a:br>
              <a:rPr lang="sk-SK" sz="1200" dirty="0" smtClean="0"/>
            </a:br>
            <a:r>
              <a:rPr lang="sk-SK" sz="1200" dirty="0" smtClean="0"/>
              <a:t>Môžeš sa zúčastniť školení SČK venovaných tejto problematike a v prípade záujmu prednášať aj na školách.</a:t>
            </a:r>
            <a:endParaRPr lang="sk-SK"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1357290" y="214290"/>
            <a:ext cx="5117106" cy="461665"/>
          </a:xfrm>
          <a:prstGeom prst="rect">
            <a:avLst/>
          </a:prstGeom>
          <a:noFill/>
        </p:spPr>
        <p:txBody>
          <a:bodyPr wrap="none" rtlCol="0">
            <a:spAutoFit/>
          </a:bodyPr>
          <a:lstStyle/>
          <a:p>
            <a:r>
              <a:rPr lang="sk-SK" sz="2400" dirty="0" smtClean="0"/>
              <a:t>Dobrovoľnícka činnosť v </a:t>
            </a:r>
            <a:r>
              <a:rPr lang="sk-SK" sz="2400" dirty="0" err="1" smtClean="0"/>
              <a:t>UNICEFe</a:t>
            </a:r>
            <a:endParaRPr lang="sk-SK" sz="2400" dirty="0"/>
          </a:p>
        </p:txBody>
      </p:sp>
      <p:sp>
        <p:nvSpPr>
          <p:cNvPr id="3" name="Obdĺžnik 2"/>
          <p:cNvSpPr/>
          <p:nvPr/>
        </p:nvSpPr>
        <p:spPr>
          <a:xfrm>
            <a:off x="214282" y="857232"/>
            <a:ext cx="8215370" cy="646331"/>
          </a:xfrm>
          <a:prstGeom prst="rect">
            <a:avLst/>
          </a:prstGeom>
        </p:spPr>
        <p:txBody>
          <a:bodyPr wrap="square">
            <a:spAutoFit/>
          </a:bodyPr>
          <a:lstStyle/>
          <a:p>
            <a:r>
              <a:rPr lang="sk-SK" sz="1200" dirty="0" smtClean="0"/>
              <a:t>Dobrovoľníci sú pre nás oporou, nosným pilierom. Stoja za mnohými našimi výsledkami a úspechmi. Uvítame medzi nami všetkých ľudí, ktorí majú minimálne 15 rokov. Pre niektoré projekty potrebujeme dobrovoľníkov nad 18 rokov. No či máš 15, 18 alebo 80 rokov, tu sú projekty, ktorých sa môžeš stať súčasťou aj ty.</a:t>
            </a:r>
            <a:endParaRPr lang="sk-SK" sz="1200" dirty="0"/>
          </a:p>
        </p:txBody>
      </p:sp>
      <p:sp>
        <p:nvSpPr>
          <p:cNvPr id="4" name="Obdĺžnik 3"/>
          <p:cNvSpPr/>
          <p:nvPr/>
        </p:nvSpPr>
        <p:spPr>
          <a:xfrm>
            <a:off x="214282" y="1500174"/>
            <a:ext cx="6143668" cy="1107996"/>
          </a:xfrm>
          <a:prstGeom prst="rect">
            <a:avLst/>
          </a:prstGeom>
        </p:spPr>
        <p:txBody>
          <a:bodyPr wrap="square">
            <a:spAutoFit/>
          </a:bodyPr>
          <a:lstStyle/>
          <a:p>
            <a:r>
              <a:rPr lang="sk-SK" sz="1200" dirty="0" smtClean="0"/>
              <a:t>Do celoslovenských projektoch sa môžeš zapojiť z ktoréhokoľvek kúta Slovenska : </a:t>
            </a:r>
            <a:r>
              <a:rPr lang="sk-SK" dirty="0" smtClean="0"/>
              <a:t/>
            </a:r>
            <a:br>
              <a:rPr lang="sk-SK" dirty="0" smtClean="0"/>
            </a:br>
            <a:r>
              <a:rPr lang="sk-SK" dirty="0" smtClean="0"/>
              <a:t/>
            </a:r>
            <a:br>
              <a:rPr lang="sk-SK" dirty="0" smtClean="0"/>
            </a:br>
            <a:r>
              <a:rPr lang="sk-SK" dirty="0" smtClean="0"/>
              <a:t/>
            </a:r>
            <a:br>
              <a:rPr lang="sk-SK" dirty="0" smtClean="0"/>
            </a:br>
            <a:endParaRPr lang="sk-SK" dirty="0"/>
          </a:p>
        </p:txBody>
      </p:sp>
      <p:sp>
        <p:nvSpPr>
          <p:cNvPr id="5" name="Obdĺžnik 4"/>
          <p:cNvSpPr/>
          <p:nvPr/>
        </p:nvSpPr>
        <p:spPr>
          <a:xfrm>
            <a:off x="142844" y="1857364"/>
            <a:ext cx="2497800" cy="276999"/>
          </a:xfrm>
          <a:prstGeom prst="rect">
            <a:avLst/>
          </a:prstGeom>
        </p:spPr>
        <p:txBody>
          <a:bodyPr wrap="none">
            <a:spAutoFit/>
          </a:bodyPr>
          <a:lstStyle/>
          <a:p>
            <a:r>
              <a:rPr lang="sk-SK" sz="1200" b="1" dirty="0" smtClean="0">
                <a:solidFill>
                  <a:schemeClr val="accent1">
                    <a:lumMod val="75000"/>
                  </a:schemeClr>
                </a:solidFill>
              </a:rPr>
              <a:t>Dobročinné aktivity pre UNICEF</a:t>
            </a:r>
            <a:endParaRPr lang="sk-SK" sz="1200" b="1" dirty="0">
              <a:solidFill>
                <a:schemeClr val="accent1">
                  <a:lumMod val="75000"/>
                </a:schemeClr>
              </a:solidFill>
            </a:endParaRPr>
          </a:p>
        </p:txBody>
      </p:sp>
      <p:sp>
        <p:nvSpPr>
          <p:cNvPr id="6" name="Obdĺžnik 5"/>
          <p:cNvSpPr/>
          <p:nvPr/>
        </p:nvSpPr>
        <p:spPr>
          <a:xfrm>
            <a:off x="285720" y="2071678"/>
            <a:ext cx="8001056" cy="461665"/>
          </a:xfrm>
          <a:prstGeom prst="rect">
            <a:avLst/>
          </a:prstGeom>
        </p:spPr>
        <p:txBody>
          <a:bodyPr wrap="square">
            <a:spAutoFit/>
          </a:bodyPr>
          <a:lstStyle/>
          <a:p>
            <a:r>
              <a:rPr lang="sk-SK" sz="1200" dirty="0" smtClean="0"/>
              <a:t>Dobrovoľníci z rôznych kútov Slovenska môžu z vlastnej iniciatívy usporiadať dobročinný koncert, ples či športové podujatie na podporu UNICEF Slovensko.</a:t>
            </a:r>
            <a:endParaRPr lang="sk-SK" sz="1200" dirty="0"/>
          </a:p>
        </p:txBody>
      </p:sp>
      <p:sp>
        <p:nvSpPr>
          <p:cNvPr id="8" name="Obdĺžnik 7"/>
          <p:cNvSpPr/>
          <p:nvPr/>
        </p:nvSpPr>
        <p:spPr>
          <a:xfrm>
            <a:off x="285720" y="2857496"/>
            <a:ext cx="7643866" cy="461665"/>
          </a:xfrm>
          <a:prstGeom prst="rect">
            <a:avLst/>
          </a:prstGeom>
        </p:spPr>
        <p:txBody>
          <a:bodyPr wrap="square">
            <a:spAutoFit/>
          </a:bodyPr>
          <a:lstStyle/>
          <a:p>
            <a:r>
              <a:rPr lang="sk-SK" sz="1200" dirty="0" smtClean="0"/>
              <a:t>UNICEF Slovensko organizuje koncerty, festivaly, športové podujatia, školské či firemné hry. Môžeš sa chopiť aktivity a pomôcť nám pri príprave, realizovaní či vyhodnocovaní týchto akcií. </a:t>
            </a:r>
            <a:endParaRPr lang="sk-SK" sz="1200" dirty="0"/>
          </a:p>
        </p:txBody>
      </p:sp>
      <p:sp>
        <p:nvSpPr>
          <p:cNvPr id="9" name="Obdĺžnik 8"/>
          <p:cNvSpPr/>
          <p:nvPr/>
        </p:nvSpPr>
        <p:spPr>
          <a:xfrm>
            <a:off x="142844" y="2643182"/>
            <a:ext cx="1600118" cy="276999"/>
          </a:xfrm>
          <a:prstGeom prst="rect">
            <a:avLst/>
          </a:prstGeom>
        </p:spPr>
        <p:txBody>
          <a:bodyPr wrap="none">
            <a:spAutoFit/>
          </a:bodyPr>
          <a:lstStyle/>
          <a:p>
            <a:pPr lvl="0"/>
            <a:r>
              <a:rPr lang="sk-SK" sz="1200" b="1" dirty="0">
                <a:solidFill>
                  <a:srgbClr val="FE8637">
                    <a:lumMod val="75000"/>
                  </a:srgbClr>
                </a:solidFill>
              </a:rPr>
              <a:t>Pomoc pri akciách</a:t>
            </a:r>
          </a:p>
        </p:txBody>
      </p:sp>
      <p:sp>
        <p:nvSpPr>
          <p:cNvPr id="10" name="Obdĺžnik 9"/>
          <p:cNvSpPr/>
          <p:nvPr/>
        </p:nvSpPr>
        <p:spPr>
          <a:xfrm>
            <a:off x="142844" y="3357562"/>
            <a:ext cx="7000924" cy="276999"/>
          </a:xfrm>
          <a:prstGeom prst="rect">
            <a:avLst/>
          </a:prstGeom>
        </p:spPr>
        <p:txBody>
          <a:bodyPr wrap="square">
            <a:spAutoFit/>
          </a:bodyPr>
          <a:lstStyle/>
          <a:p>
            <a:r>
              <a:rPr lang="sk-SK" sz="1200" b="1" dirty="0" smtClean="0">
                <a:solidFill>
                  <a:schemeClr val="accent1">
                    <a:lumMod val="75000"/>
                  </a:schemeClr>
                </a:solidFill>
              </a:rPr>
              <a:t>Preklady, tlmočenie, tvorba </a:t>
            </a:r>
            <a:r>
              <a:rPr lang="sk-SK" sz="1200" b="1" dirty="0" err="1" smtClean="0">
                <a:solidFill>
                  <a:schemeClr val="accent1">
                    <a:lumMod val="75000"/>
                  </a:schemeClr>
                </a:solidFill>
              </a:rPr>
              <a:t>bannerov</a:t>
            </a:r>
            <a:r>
              <a:rPr lang="sk-SK" sz="1200" b="1" dirty="0" smtClean="0">
                <a:solidFill>
                  <a:schemeClr val="accent1">
                    <a:lumMod val="75000"/>
                  </a:schemeClr>
                </a:solidFill>
              </a:rPr>
              <a:t>, fotografovanie, dabing, titulkovanie filmov </a:t>
            </a:r>
            <a:endParaRPr lang="sk-SK" sz="1200" b="1" dirty="0">
              <a:solidFill>
                <a:schemeClr val="accent1">
                  <a:lumMod val="75000"/>
                </a:schemeClr>
              </a:solidFill>
            </a:endParaRPr>
          </a:p>
        </p:txBody>
      </p:sp>
      <p:sp>
        <p:nvSpPr>
          <p:cNvPr id="11" name="Obdĺžnik 10"/>
          <p:cNvSpPr/>
          <p:nvPr/>
        </p:nvSpPr>
        <p:spPr>
          <a:xfrm>
            <a:off x="285720" y="3571876"/>
            <a:ext cx="7572428" cy="276999"/>
          </a:xfrm>
          <a:prstGeom prst="rect">
            <a:avLst/>
          </a:prstGeom>
        </p:spPr>
        <p:txBody>
          <a:bodyPr wrap="square">
            <a:spAutoFit/>
          </a:bodyPr>
          <a:lstStyle/>
          <a:p>
            <a:r>
              <a:rPr lang="sk-SK" sz="1200" dirty="0" smtClean="0"/>
              <a:t>Poskytni nám svoje zručnosti, ktorými môžeš nezištne pomôcť a uľahčiť prácu UNICEF Slovensko.</a:t>
            </a:r>
            <a:endParaRPr lang="sk-SK" sz="1200" dirty="0"/>
          </a:p>
        </p:txBody>
      </p:sp>
      <p:sp>
        <p:nvSpPr>
          <p:cNvPr id="12" name="Obdĺžnik 11"/>
          <p:cNvSpPr/>
          <p:nvPr/>
        </p:nvSpPr>
        <p:spPr>
          <a:xfrm>
            <a:off x="142844" y="3857628"/>
            <a:ext cx="4572000" cy="646331"/>
          </a:xfrm>
          <a:prstGeom prst="rect">
            <a:avLst/>
          </a:prstGeom>
        </p:spPr>
        <p:txBody>
          <a:bodyPr>
            <a:spAutoFit/>
          </a:bodyPr>
          <a:lstStyle/>
          <a:p>
            <a:r>
              <a:rPr lang="sk-SK" sz="1200" b="1" dirty="0" smtClean="0">
                <a:solidFill>
                  <a:schemeClr val="accent1">
                    <a:lumMod val="75000"/>
                  </a:schemeClr>
                </a:solidFill>
              </a:rPr>
              <a:t>Školské programy UNICEF Slovensko</a:t>
            </a:r>
            <a:r>
              <a:rPr lang="sk-SK" dirty="0" smtClean="0"/>
              <a:t> </a:t>
            </a:r>
            <a:br>
              <a:rPr lang="sk-SK" dirty="0" smtClean="0"/>
            </a:br>
            <a:endParaRPr lang="sk-SK" dirty="0"/>
          </a:p>
        </p:txBody>
      </p:sp>
      <p:sp>
        <p:nvSpPr>
          <p:cNvPr id="13" name="Obdĺžnik 12"/>
          <p:cNvSpPr/>
          <p:nvPr/>
        </p:nvSpPr>
        <p:spPr>
          <a:xfrm>
            <a:off x="285720" y="4214818"/>
            <a:ext cx="7715304" cy="646331"/>
          </a:xfrm>
          <a:prstGeom prst="rect">
            <a:avLst/>
          </a:prstGeom>
        </p:spPr>
        <p:txBody>
          <a:bodyPr wrap="square">
            <a:spAutoFit/>
          </a:bodyPr>
          <a:lstStyle/>
          <a:p>
            <a:r>
              <a:rPr lang="sk-SK" sz="1200" dirty="0" smtClean="0"/>
              <a:t>Od roku 1998 UNICEF Slovensko spolupracuje so žiakmi, študentmi a pedagógmi škôl, ktoré sa zapájajú do projektu Škola priateľská k deťom. Naši vyškolení </a:t>
            </a:r>
            <a:r>
              <a:rPr lang="sk-SK" sz="1200" dirty="0" err="1" smtClean="0"/>
              <a:t>dobrovoľníci-junior</a:t>
            </a:r>
            <a:r>
              <a:rPr lang="sk-SK" sz="1200" dirty="0" smtClean="0"/>
              <a:t> </a:t>
            </a:r>
            <a:r>
              <a:rPr lang="sk-SK" sz="1200" dirty="0" err="1" smtClean="0"/>
              <a:t>ambasádori</a:t>
            </a:r>
            <a:r>
              <a:rPr lang="sk-SK" sz="1200" dirty="0" smtClean="0"/>
              <a:t> vedú na školách prezentácie, ktorými rozširujú informácie o právach dieťaťa.</a:t>
            </a:r>
            <a:endParaRPr lang="sk-SK" sz="1200" dirty="0"/>
          </a:p>
        </p:txBody>
      </p:sp>
      <p:sp>
        <p:nvSpPr>
          <p:cNvPr id="14" name="Obdĺžnik 13"/>
          <p:cNvSpPr/>
          <p:nvPr/>
        </p:nvSpPr>
        <p:spPr>
          <a:xfrm>
            <a:off x="142844" y="4929198"/>
            <a:ext cx="4643438" cy="553998"/>
          </a:xfrm>
          <a:prstGeom prst="rect">
            <a:avLst/>
          </a:prstGeom>
        </p:spPr>
        <p:txBody>
          <a:bodyPr wrap="square">
            <a:spAutoFit/>
          </a:bodyPr>
          <a:lstStyle/>
          <a:p>
            <a:r>
              <a:rPr lang="sk-SK" sz="1200" b="1" dirty="0" smtClean="0">
                <a:solidFill>
                  <a:schemeClr val="accent1">
                    <a:lumMod val="75000"/>
                  </a:schemeClr>
                </a:solidFill>
              </a:rPr>
              <a:t>Týždeň modrého gombíka </a:t>
            </a:r>
            <a:r>
              <a:rPr lang="sk-SK" dirty="0" smtClean="0"/>
              <a:t/>
            </a:r>
            <a:br>
              <a:rPr lang="sk-SK" dirty="0" smtClean="0"/>
            </a:br>
            <a:endParaRPr lang="sk-SK" dirty="0"/>
          </a:p>
        </p:txBody>
      </p:sp>
      <p:sp>
        <p:nvSpPr>
          <p:cNvPr id="15" name="Obdĺžnik 14"/>
          <p:cNvSpPr/>
          <p:nvPr/>
        </p:nvSpPr>
        <p:spPr>
          <a:xfrm>
            <a:off x="285720" y="5214950"/>
            <a:ext cx="8001056" cy="646331"/>
          </a:xfrm>
          <a:prstGeom prst="rect">
            <a:avLst/>
          </a:prstGeom>
        </p:spPr>
        <p:txBody>
          <a:bodyPr wrap="square">
            <a:spAutoFit/>
          </a:bodyPr>
          <a:lstStyle/>
          <a:p>
            <a:r>
              <a:rPr lang="sk-SK" sz="1200" dirty="0" smtClean="0"/>
              <a:t>Od roku 2005 môžete vždy v máji stretnúť v uliciach dobrovoľníkov UNICEF Slovensko. V mnohých mestách na Slovensku ponúkajú modré gombíky. Získané príspevky každoročne pomáhajú financovať konkrétny projekt v zahraničí pre deti, ktoré potrebujú pomoc. </a:t>
            </a:r>
            <a:endParaRPr lang="sk-SK" sz="1200" dirty="0"/>
          </a:p>
        </p:txBody>
      </p:sp>
      <p:sp>
        <p:nvSpPr>
          <p:cNvPr id="16" name="Obdĺžnik 15"/>
          <p:cNvSpPr/>
          <p:nvPr/>
        </p:nvSpPr>
        <p:spPr>
          <a:xfrm>
            <a:off x="142844" y="5857892"/>
            <a:ext cx="4572000" cy="553998"/>
          </a:xfrm>
          <a:prstGeom prst="rect">
            <a:avLst/>
          </a:prstGeom>
        </p:spPr>
        <p:txBody>
          <a:bodyPr>
            <a:spAutoFit/>
          </a:bodyPr>
          <a:lstStyle/>
          <a:p>
            <a:r>
              <a:rPr lang="sk-SK" sz="1200" b="1" dirty="0" smtClean="0">
                <a:solidFill>
                  <a:schemeClr val="accent1">
                    <a:lumMod val="75000"/>
                  </a:schemeClr>
                </a:solidFill>
              </a:rPr>
              <a:t>Vianoce s UNICEF</a:t>
            </a:r>
            <a:r>
              <a:rPr lang="sk-SK" dirty="0" smtClean="0"/>
              <a:t/>
            </a:r>
            <a:br>
              <a:rPr lang="sk-SK" dirty="0" smtClean="0"/>
            </a:br>
            <a:endParaRPr lang="sk-SK" dirty="0"/>
          </a:p>
        </p:txBody>
      </p:sp>
      <p:sp>
        <p:nvSpPr>
          <p:cNvPr id="17" name="Obdĺžnik 16"/>
          <p:cNvSpPr/>
          <p:nvPr/>
        </p:nvSpPr>
        <p:spPr>
          <a:xfrm>
            <a:off x="285720" y="6072206"/>
            <a:ext cx="8572560" cy="646331"/>
          </a:xfrm>
          <a:prstGeom prst="rect">
            <a:avLst/>
          </a:prstGeom>
        </p:spPr>
        <p:txBody>
          <a:bodyPr wrap="square">
            <a:spAutoFit/>
          </a:bodyPr>
          <a:lstStyle/>
          <a:p>
            <a:r>
              <a:rPr lang="sk-SK" sz="1200" dirty="0" smtClean="0"/>
              <a:t>Už niekoľko rokov nám v čase pred Vianocami pomáhajú dobrovoľníci (samostatne alebo prostredníctvom škôl) predávať pohľadnice s vianočnou tematikou. Výťažkom z predaja podporujeme celosvetové projekty UNICEF a vzdelávacie programy škôl na Slovensku</a:t>
            </a:r>
            <a:endParaRPr lang="sk-SK"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1857356" y="357166"/>
            <a:ext cx="1487908" cy="523220"/>
          </a:xfrm>
          <a:prstGeom prst="rect">
            <a:avLst/>
          </a:prstGeom>
          <a:noFill/>
        </p:spPr>
        <p:txBody>
          <a:bodyPr wrap="none" rtlCol="0">
            <a:spAutoFit/>
          </a:bodyPr>
          <a:lstStyle/>
          <a:p>
            <a:r>
              <a:rPr lang="sk-SK" sz="2800" b="1" dirty="0" smtClean="0"/>
              <a:t>Charita</a:t>
            </a:r>
            <a:endParaRPr lang="sk-SK" sz="2800" b="1" dirty="0"/>
          </a:p>
        </p:txBody>
      </p:sp>
      <p:sp>
        <p:nvSpPr>
          <p:cNvPr id="3" name="Obdĺžnik 2"/>
          <p:cNvSpPr/>
          <p:nvPr/>
        </p:nvSpPr>
        <p:spPr>
          <a:xfrm>
            <a:off x="3214678" y="1071546"/>
            <a:ext cx="5572148" cy="923330"/>
          </a:xfrm>
          <a:prstGeom prst="rect">
            <a:avLst/>
          </a:prstGeom>
          <a:solidFill>
            <a:schemeClr val="tx1">
              <a:lumMod val="85000"/>
            </a:schemeClr>
          </a:solidFill>
        </p:spPr>
        <p:txBody>
          <a:bodyPr wrap="square">
            <a:spAutoFit/>
          </a:bodyPr>
          <a:lstStyle/>
          <a:p>
            <a:r>
              <a:rPr lang="sk-SK" dirty="0">
                <a:solidFill>
                  <a:schemeClr val="bg1"/>
                </a:solidFill>
              </a:rPr>
              <a:t>Slovo charita pochádza z latinského slova </a:t>
            </a:r>
            <a:r>
              <a:rPr lang="sk-SK" dirty="0" err="1">
                <a:solidFill>
                  <a:schemeClr val="bg1"/>
                </a:solidFill>
              </a:rPr>
              <a:t>caritas</a:t>
            </a:r>
            <a:r>
              <a:rPr lang="sk-SK" dirty="0">
                <a:solidFill>
                  <a:schemeClr val="bg1"/>
                </a:solidFill>
              </a:rPr>
              <a:t> a znamená empatickú lásku, ktorá rozumie človeku v núdzi a nezištne mu pomáha.</a:t>
            </a:r>
          </a:p>
        </p:txBody>
      </p:sp>
      <p:pic>
        <p:nvPicPr>
          <p:cNvPr id="2050" name="Picture 2"/>
          <p:cNvPicPr>
            <a:picLocks noChangeAspect="1" noChangeArrowheads="1"/>
          </p:cNvPicPr>
          <p:nvPr/>
        </p:nvPicPr>
        <p:blipFill>
          <a:blip r:embed="rId2"/>
          <a:srcRect/>
          <a:stretch>
            <a:fillRect/>
          </a:stretch>
        </p:blipFill>
        <p:spPr bwMode="auto">
          <a:xfrm>
            <a:off x="714348" y="1357298"/>
            <a:ext cx="1857388" cy="1857388"/>
          </a:xfrm>
          <a:prstGeom prst="rect">
            <a:avLst/>
          </a:prstGeom>
          <a:noFill/>
          <a:ln w="9525">
            <a:noFill/>
            <a:miter lim="800000"/>
            <a:headEnd/>
            <a:tailEnd/>
          </a:ln>
          <a:effectLst/>
        </p:spPr>
      </p:pic>
      <p:sp>
        <p:nvSpPr>
          <p:cNvPr id="5" name="Obdĺžnik 4"/>
          <p:cNvSpPr/>
          <p:nvPr/>
        </p:nvSpPr>
        <p:spPr>
          <a:xfrm>
            <a:off x="4857752" y="2714620"/>
            <a:ext cx="3857652" cy="3970318"/>
          </a:xfrm>
          <a:prstGeom prst="rect">
            <a:avLst/>
          </a:prstGeom>
          <a:solidFill>
            <a:schemeClr val="tx1">
              <a:lumMod val="75000"/>
            </a:schemeClr>
          </a:solidFill>
        </p:spPr>
        <p:txBody>
          <a:bodyPr wrap="square">
            <a:spAutoFit/>
          </a:bodyPr>
          <a:lstStyle/>
          <a:p>
            <a:r>
              <a:rPr lang="sk-SK" dirty="0" smtClean="0">
                <a:solidFill>
                  <a:schemeClr val="bg1"/>
                </a:solidFill>
              </a:rPr>
              <a:t>Medzi najčastejšie vykonávane činnosti patria opatrovateľské služby, </a:t>
            </a:r>
            <a:r>
              <a:rPr lang="sk-SK" dirty="0" err="1" smtClean="0">
                <a:solidFill>
                  <a:schemeClr val="bg1"/>
                </a:solidFill>
              </a:rPr>
              <a:t>hospicová</a:t>
            </a:r>
            <a:r>
              <a:rPr lang="sk-SK" dirty="0" smtClean="0">
                <a:solidFill>
                  <a:schemeClr val="bg1"/>
                </a:solidFill>
              </a:rPr>
              <a:t> starostlivosť, pomoc osamelým, starším a sociálne odkázaným ľuďom, charitatívno-sociálna pomoc ľuďom bez domova a v sociálnej núdzi, pomoc rodinám, starostlivosť o deti, osamelé matky s deťmi, dôchodcov, resocializácia spoločensky vylúčených a pomoc psychicky a telesne hendikepovaným ľuďom</a:t>
            </a:r>
            <a:endParaRPr lang="sk-SK" dirty="0">
              <a:solidFill>
                <a:schemeClr val="bg1"/>
              </a:solidFill>
            </a:endParaRPr>
          </a:p>
        </p:txBody>
      </p:sp>
      <p:pic>
        <p:nvPicPr>
          <p:cNvPr id="2051" name="Picture 3"/>
          <p:cNvPicPr>
            <a:picLocks noChangeAspect="1" noChangeArrowheads="1"/>
          </p:cNvPicPr>
          <p:nvPr/>
        </p:nvPicPr>
        <p:blipFill>
          <a:blip r:embed="rId3"/>
          <a:srcRect/>
          <a:stretch>
            <a:fillRect/>
          </a:stretch>
        </p:blipFill>
        <p:spPr bwMode="auto">
          <a:xfrm>
            <a:off x="500034" y="3929066"/>
            <a:ext cx="4000508" cy="210026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428596" y="1142984"/>
            <a:ext cx="7143800" cy="461665"/>
          </a:xfrm>
          <a:prstGeom prst="rect">
            <a:avLst/>
          </a:prstGeom>
        </p:spPr>
        <p:txBody>
          <a:bodyPr wrap="square">
            <a:spAutoFit/>
          </a:bodyPr>
          <a:lstStyle/>
          <a:p>
            <a:r>
              <a:rPr lang="sk-SK" sz="1200" dirty="0" smtClean="0"/>
              <a:t>Slovensku najväčšou organizáciou, poskytujúcou charitatívne služby je Slovenská katolícka charita, ktorá má svoje zariadenia takmer v každom väčšom meste na Slovensku. </a:t>
            </a:r>
            <a:endParaRPr lang="sk-SK" sz="1200" dirty="0"/>
          </a:p>
        </p:txBody>
      </p:sp>
      <p:sp>
        <p:nvSpPr>
          <p:cNvPr id="3" name="BlokTextu 2"/>
          <p:cNvSpPr txBox="1"/>
          <p:nvPr/>
        </p:nvSpPr>
        <p:spPr>
          <a:xfrm>
            <a:off x="1214414" y="357166"/>
            <a:ext cx="4310795" cy="461665"/>
          </a:xfrm>
          <a:prstGeom prst="rect">
            <a:avLst/>
          </a:prstGeom>
          <a:noFill/>
        </p:spPr>
        <p:txBody>
          <a:bodyPr wrap="none" rtlCol="0">
            <a:spAutoFit/>
          </a:bodyPr>
          <a:lstStyle/>
          <a:p>
            <a:r>
              <a:rPr lang="sk-SK" sz="2400" dirty="0" smtClean="0"/>
              <a:t>Slovenská katolícka charita</a:t>
            </a:r>
            <a:endParaRPr lang="sk-SK" sz="2400" dirty="0"/>
          </a:p>
        </p:txBody>
      </p:sp>
      <p:pic>
        <p:nvPicPr>
          <p:cNvPr id="3074" name="Picture 2"/>
          <p:cNvPicPr>
            <a:picLocks noChangeAspect="1" noChangeArrowheads="1"/>
          </p:cNvPicPr>
          <p:nvPr/>
        </p:nvPicPr>
        <p:blipFill>
          <a:blip r:embed="rId2"/>
          <a:srcRect/>
          <a:stretch>
            <a:fillRect/>
          </a:stretch>
        </p:blipFill>
        <p:spPr bwMode="auto">
          <a:xfrm>
            <a:off x="7643834" y="285728"/>
            <a:ext cx="1038225" cy="1000125"/>
          </a:xfrm>
          <a:prstGeom prst="rect">
            <a:avLst/>
          </a:prstGeom>
          <a:noFill/>
          <a:ln w="9525">
            <a:noFill/>
            <a:miter lim="800000"/>
            <a:headEnd/>
            <a:tailEnd/>
          </a:ln>
          <a:effectLst/>
        </p:spPr>
      </p:pic>
      <p:sp>
        <p:nvSpPr>
          <p:cNvPr id="5" name="Obdĺžnik 4"/>
          <p:cNvSpPr/>
          <p:nvPr/>
        </p:nvSpPr>
        <p:spPr>
          <a:xfrm>
            <a:off x="428596" y="1571612"/>
            <a:ext cx="7429552" cy="646331"/>
          </a:xfrm>
          <a:prstGeom prst="rect">
            <a:avLst/>
          </a:prstGeom>
        </p:spPr>
        <p:txBody>
          <a:bodyPr wrap="square">
            <a:spAutoFit/>
          </a:bodyPr>
          <a:lstStyle/>
          <a:p>
            <a:r>
              <a:rPr lang="sk-SK" sz="1200" dirty="0"/>
              <a:t>Slovenská katolícka charita (SKCH) ako neštátna nezisková organizácia poskytuje charitatívne, sociálne, zdravotnícke a výchovno-vzdelávacie služby ľuďom v núdzi bez ohľadu na rasu, národnosť, vierovyznanie a politické zmýšľanie.</a:t>
            </a:r>
          </a:p>
        </p:txBody>
      </p:sp>
      <p:sp>
        <p:nvSpPr>
          <p:cNvPr id="6" name="Obdĺžnik 5"/>
          <p:cNvSpPr/>
          <p:nvPr/>
        </p:nvSpPr>
        <p:spPr>
          <a:xfrm>
            <a:off x="500034" y="2500306"/>
            <a:ext cx="1359668" cy="276999"/>
          </a:xfrm>
          <a:prstGeom prst="rect">
            <a:avLst/>
          </a:prstGeom>
        </p:spPr>
        <p:txBody>
          <a:bodyPr wrap="none">
            <a:spAutoFit/>
          </a:bodyPr>
          <a:lstStyle/>
          <a:p>
            <a:r>
              <a:rPr lang="sk-SK" sz="1200" b="1" dirty="0">
                <a:solidFill>
                  <a:schemeClr val="accent1">
                    <a:lumMod val="75000"/>
                  </a:schemeClr>
                </a:solidFill>
              </a:rPr>
              <a:t>Poslanie charity</a:t>
            </a:r>
            <a:endParaRPr lang="sk-SK" sz="1200" dirty="0">
              <a:solidFill>
                <a:schemeClr val="accent1">
                  <a:lumMod val="75000"/>
                </a:schemeClr>
              </a:solidFill>
            </a:endParaRPr>
          </a:p>
        </p:txBody>
      </p:sp>
      <p:sp>
        <p:nvSpPr>
          <p:cNvPr id="7" name="Obdĺžnik 6"/>
          <p:cNvSpPr/>
          <p:nvPr/>
        </p:nvSpPr>
        <p:spPr>
          <a:xfrm>
            <a:off x="357158" y="2857496"/>
            <a:ext cx="8429684" cy="3104248"/>
          </a:xfrm>
          <a:prstGeom prst="rect">
            <a:avLst/>
          </a:prstGeom>
        </p:spPr>
        <p:txBody>
          <a:bodyPr wrap="square">
            <a:spAutoFit/>
          </a:bodyPr>
          <a:lstStyle/>
          <a:p>
            <a:pPr>
              <a:lnSpc>
                <a:spcPct val="150000"/>
              </a:lnSpc>
            </a:pPr>
            <a:r>
              <a:rPr lang="sk-SK" sz="1200" dirty="0" smtClean="0"/>
              <a:t>- Našim </a:t>
            </a:r>
            <a:r>
              <a:rPr lang="sk-SK" sz="1200" dirty="0"/>
              <a:t>cieľom je účinne pomáhať každému človeku v núdzi.</a:t>
            </a:r>
          </a:p>
          <a:p>
            <a:pPr>
              <a:lnSpc>
                <a:spcPct val="150000"/>
              </a:lnSpc>
            </a:pPr>
            <a:r>
              <a:rPr lang="sk-SK" sz="1200" dirty="0" smtClean="0"/>
              <a:t>- Chceme </a:t>
            </a:r>
            <a:r>
              <a:rPr lang="sk-SK" sz="1200" dirty="0"/>
              <a:t>oslobodzovať ľudí závislých na cudzej pomoci a pomáhať im vrátiť sa k dôstojnému životu.</a:t>
            </a:r>
          </a:p>
          <a:p>
            <a:pPr>
              <a:lnSpc>
                <a:spcPct val="150000"/>
              </a:lnSpc>
            </a:pPr>
            <a:r>
              <a:rPr lang="sk-SK" sz="1200" dirty="0" smtClean="0"/>
              <a:t>- Konkrétnou </a:t>
            </a:r>
            <a:r>
              <a:rPr lang="sk-SK" sz="1200" dirty="0"/>
              <a:t>službou človeku v núdzi chceme vydávať svedectvo lásky v duchu evanjeliového odkazu</a:t>
            </a:r>
          </a:p>
          <a:p>
            <a:pPr>
              <a:lnSpc>
                <a:spcPct val="150000"/>
              </a:lnSpc>
            </a:pPr>
            <a:r>
              <a:rPr lang="sk-SK" sz="1200" dirty="0" smtClean="0"/>
              <a:t>- Povzbudzujeme </a:t>
            </a:r>
            <a:r>
              <a:rPr lang="sk-SK" sz="1200" dirty="0"/>
              <a:t>spoločnosť, aby sa stala citlivou na problémy ľudí vo svojom okolí</a:t>
            </a:r>
          </a:p>
          <a:p>
            <a:pPr>
              <a:lnSpc>
                <a:spcPct val="150000"/>
              </a:lnSpc>
            </a:pPr>
            <a:r>
              <a:rPr lang="sk-SK" sz="1200" dirty="0" smtClean="0"/>
              <a:t>- Snažíme </a:t>
            </a:r>
            <a:r>
              <a:rPr lang="sk-SK" sz="1200" dirty="0"/>
              <a:t>sa vychovávať, lebo ten kto prijme pomoc, často sám nadobudne schopnosť pomáhať</a:t>
            </a:r>
          </a:p>
          <a:p>
            <a:pPr>
              <a:lnSpc>
                <a:spcPct val="150000"/>
              </a:lnSpc>
            </a:pPr>
            <a:r>
              <a:rPr lang="sk-SK" sz="1200" dirty="0" smtClean="0"/>
              <a:t>- Zasahujeme </a:t>
            </a:r>
            <a:r>
              <a:rPr lang="sk-SK" sz="1200" dirty="0"/>
              <a:t>tam, kde sa „roztrhla“ štátna sociálna sieť</a:t>
            </a:r>
          </a:p>
          <a:p>
            <a:pPr>
              <a:lnSpc>
                <a:spcPct val="150000"/>
              </a:lnSpc>
            </a:pPr>
            <a:r>
              <a:rPr lang="sk-SK" sz="1200" dirty="0" smtClean="0"/>
              <a:t>- Presadzujeme </a:t>
            </a:r>
            <a:r>
              <a:rPr lang="sk-SK" sz="1200" dirty="0"/>
              <a:t>zákonodarstvo v prospech núdznych</a:t>
            </a:r>
          </a:p>
          <a:p>
            <a:pPr>
              <a:lnSpc>
                <a:spcPct val="150000"/>
              </a:lnSpc>
            </a:pPr>
            <a:r>
              <a:rPr lang="sk-SK" sz="1200" dirty="0" smtClean="0"/>
              <a:t>- Spolu </a:t>
            </a:r>
            <a:r>
              <a:rPr lang="sk-SK" sz="1200" dirty="0"/>
              <a:t>s ďalšími mimovládnymi organizáciami chceme byť zárukou demokracie v našom štáte</a:t>
            </a:r>
          </a:p>
          <a:p>
            <a:pPr>
              <a:lnSpc>
                <a:spcPct val="150000"/>
              </a:lnSpc>
            </a:pPr>
            <a:r>
              <a:rPr lang="sk-SK" sz="1200" dirty="0" smtClean="0"/>
              <a:t>- Svojou </a:t>
            </a:r>
            <a:r>
              <a:rPr lang="sk-SK" sz="1200" dirty="0"/>
              <a:t>činnosťou chceme byť prejavom života cirkvi a prispievať k duchovnej obnove spoločnosti</a:t>
            </a:r>
          </a:p>
          <a:p>
            <a:pPr>
              <a:lnSpc>
                <a:spcPct val="150000"/>
              </a:lnSpc>
            </a:pPr>
            <a:r>
              <a:rPr lang="sk-SK" sz="1200" dirty="0" smtClean="0"/>
              <a:t>- Snažíme </a:t>
            </a:r>
            <a:r>
              <a:rPr lang="sk-SK" sz="1200" dirty="0"/>
              <a:t>sa oživovať dnešný uponáhľaný spôsob života duchom spolupatričnosti a úprimnej lásky</a:t>
            </a:r>
          </a:p>
          <a:p>
            <a:pPr>
              <a:lnSpc>
                <a:spcPct val="150000"/>
              </a:lnSpc>
            </a:pPr>
            <a:r>
              <a:rPr lang="sk-SK" sz="1200" dirty="0" smtClean="0"/>
              <a:t>- Byť </a:t>
            </a:r>
            <a:r>
              <a:rPr lang="sk-SK" sz="1200" dirty="0"/>
              <a:t>blízko pri človeku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1500166" y="428604"/>
            <a:ext cx="2058577" cy="461665"/>
          </a:xfrm>
          <a:prstGeom prst="rect">
            <a:avLst/>
          </a:prstGeom>
          <a:noFill/>
        </p:spPr>
        <p:txBody>
          <a:bodyPr wrap="none" rtlCol="0">
            <a:spAutoFit/>
          </a:bodyPr>
          <a:lstStyle/>
          <a:p>
            <a:r>
              <a:rPr lang="sk-SK" sz="2400" dirty="0" smtClean="0"/>
              <a:t>Ako pomôcť</a:t>
            </a:r>
            <a:endParaRPr lang="sk-SK" sz="2400" dirty="0"/>
          </a:p>
        </p:txBody>
      </p:sp>
      <p:sp>
        <p:nvSpPr>
          <p:cNvPr id="3" name="Obdĺžnik 2"/>
          <p:cNvSpPr/>
          <p:nvPr/>
        </p:nvSpPr>
        <p:spPr>
          <a:xfrm>
            <a:off x="357158" y="1428736"/>
            <a:ext cx="1576072" cy="276999"/>
          </a:xfrm>
          <a:prstGeom prst="rect">
            <a:avLst/>
          </a:prstGeom>
        </p:spPr>
        <p:txBody>
          <a:bodyPr wrap="none">
            <a:spAutoFit/>
          </a:bodyPr>
          <a:lstStyle/>
          <a:p>
            <a:r>
              <a:rPr lang="sk-SK" sz="1200" b="1" dirty="0" smtClean="0">
                <a:solidFill>
                  <a:schemeClr val="accent1">
                    <a:lumMod val="75000"/>
                  </a:schemeClr>
                </a:solidFill>
              </a:rPr>
              <a:t>Adopcia na diaľku</a:t>
            </a:r>
            <a:endParaRPr lang="sk-SK" sz="1200" b="1" dirty="0">
              <a:solidFill>
                <a:schemeClr val="accent1">
                  <a:lumMod val="75000"/>
                </a:schemeClr>
              </a:solidFill>
            </a:endParaRPr>
          </a:p>
        </p:txBody>
      </p:sp>
      <p:sp>
        <p:nvSpPr>
          <p:cNvPr id="5" name="Obdĺžnik 4"/>
          <p:cNvSpPr/>
          <p:nvPr/>
        </p:nvSpPr>
        <p:spPr>
          <a:xfrm>
            <a:off x="571472" y="1785926"/>
            <a:ext cx="8072494" cy="646331"/>
          </a:xfrm>
          <a:prstGeom prst="rect">
            <a:avLst/>
          </a:prstGeom>
        </p:spPr>
        <p:txBody>
          <a:bodyPr wrap="square">
            <a:spAutoFit/>
          </a:bodyPr>
          <a:lstStyle/>
          <a:p>
            <a:r>
              <a:rPr lang="sk-SK" sz="1200" dirty="0" smtClean="0"/>
              <a:t>Do projektu Adopcia na diaľku® sú vyberané deti, ktoré doteraz nemali možnosť dostať sa k vzdelávaniu, boli nútené z rodinných dôvodov prerušiť svoje štúdiá, pokračovanie v ich štúdiu je bez podpory vážne ohrozené, navštevujú nadstavbové odborné kurzy alebo absolvujú vyučenie v remeslách.</a:t>
            </a:r>
            <a:endParaRPr lang="sk-SK" sz="1200" dirty="0"/>
          </a:p>
        </p:txBody>
      </p:sp>
      <p:sp>
        <p:nvSpPr>
          <p:cNvPr id="6" name="Obdĺžnik 5"/>
          <p:cNvSpPr/>
          <p:nvPr/>
        </p:nvSpPr>
        <p:spPr>
          <a:xfrm>
            <a:off x="357158" y="2643182"/>
            <a:ext cx="2316660" cy="276999"/>
          </a:xfrm>
          <a:prstGeom prst="rect">
            <a:avLst/>
          </a:prstGeom>
        </p:spPr>
        <p:txBody>
          <a:bodyPr wrap="none">
            <a:spAutoFit/>
          </a:bodyPr>
          <a:lstStyle/>
          <a:p>
            <a:r>
              <a:rPr lang="sk-SK" sz="1200" b="1" dirty="0" smtClean="0">
                <a:solidFill>
                  <a:schemeClr val="accent1">
                    <a:lumMod val="75000"/>
                  </a:schemeClr>
                </a:solidFill>
              </a:rPr>
              <a:t>Zbierka na pomoc Japonsku</a:t>
            </a:r>
            <a:endParaRPr lang="sk-SK" sz="1200" b="1" dirty="0">
              <a:solidFill>
                <a:schemeClr val="accent1">
                  <a:lumMod val="75000"/>
                </a:schemeClr>
              </a:solidFill>
            </a:endParaRPr>
          </a:p>
        </p:txBody>
      </p:sp>
      <p:sp>
        <p:nvSpPr>
          <p:cNvPr id="7" name="Obdĺžnik 6"/>
          <p:cNvSpPr/>
          <p:nvPr/>
        </p:nvSpPr>
        <p:spPr>
          <a:xfrm>
            <a:off x="642910" y="3071810"/>
            <a:ext cx="7786742" cy="461665"/>
          </a:xfrm>
          <a:prstGeom prst="rect">
            <a:avLst/>
          </a:prstGeom>
        </p:spPr>
        <p:txBody>
          <a:bodyPr wrap="square">
            <a:spAutoFit/>
          </a:bodyPr>
          <a:lstStyle/>
          <a:p>
            <a:r>
              <a:rPr lang="sk-SK" sz="1200" dirty="0" smtClean="0"/>
              <a:t>Slovenská katolícka charita na pomoc obetiam zemetrasenia a následnej vlny </a:t>
            </a:r>
            <a:r>
              <a:rPr lang="sk-SK" sz="1200" dirty="0" err="1" smtClean="0"/>
              <a:t>tsunami</a:t>
            </a:r>
            <a:r>
              <a:rPr lang="sk-SK" sz="1200" dirty="0" smtClean="0"/>
              <a:t> v Japonsku vyhlásila verejnú zbierku, ktorú je možné podporiť a tým prejaviť solidaritu dobrovoľným príspevkom.</a:t>
            </a:r>
            <a:endParaRPr lang="sk-SK" sz="1200" dirty="0"/>
          </a:p>
        </p:txBody>
      </p:sp>
      <p:sp>
        <p:nvSpPr>
          <p:cNvPr id="8" name="Obdĺžnik 7"/>
          <p:cNvSpPr/>
          <p:nvPr/>
        </p:nvSpPr>
        <p:spPr>
          <a:xfrm>
            <a:off x="357158" y="3786190"/>
            <a:ext cx="2469851" cy="276999"/>
          </a:xfrm>
          <a:prstGeom prst="rect">
            <a:avLst/>
          </a:prstGeom>
        </p:spPr>
        <p:txBody>
          <a:bodyPr wrap="square">
            <a:spAutoFit/>
          </a:bodyPr>
          <a:lstStyle/>
          <a:p>
            <a:r>
              <a:rPr lang="sk-SK" sz="1200" b="1" dirty="0" smtClean="0">
                <a:solidFill>
                  <a:schemeClr val="accent1">
                    <a:lumMod val="75000"/>
                  </a:schemeClr>
                </a:solidFill>
              </a:rPr>
              <a:t>Zbierka pre hladomor v Afrike</a:t>
            </a:r>
            <a:endParaRPr lang="sk-SK" sz="1200" b="1" dirty="0">
              <a:solidFill>
                <a:schemeClr val="accent1">
                  <a:lumMod val="75000"/>
                </a:schemeClr>
              </a:solidFill>
            </a:endParaRPr>
          </a:p>
        </p:txBody>
      </p:sp>
      <p:sp>
        <p:nvSpPr>
          <p:cNvPr id="9" name="Obdĺžnik 8"/>
          <p:cNvSpPr/>
          <p:nvPr/>
        </p:nvSpPr>
        <p:spPr>
          <a:xfrm>
            <a:off x="714348" y="4214818"/>
            <a:ext cx="7286676" cy="461665"/>
          </a:xfrm>
          <a:prstGeom prst="rect">
            <a:avLst/>
          </a:prstGeom>
        </p:spPr>
        <p:txBody>
          <a:bodyPr wrap="square">
            <a:spAutoFit/>
          </a:bodyPr>
          <a:lstStyle/>
          <a:p>
            <a:r>
              <a:rPr lang="sk-SK" sz="1200" dirty="0" smtClean="0"/>
              <a:t>Zbierka na pomoc krajinám východnej Afriky, ktoré sa ocitli na pokraji hladomoru. SKCH sa tak pridala k iniciatíve ďalších národných charít z celého sveta združených v sieti </a:t>
            </a:r>
            <a:r>
              <a:rPr lang="sk-SK" sz="1200" dirty="0" err="1" smtClean="0"/>
              <a:t>Caritas</a:t>
            </a:r>
            <a:r>
              <a:rPr lang="sk-SK" sz="1200" dirty="0" smtClean="0"/>
              <a:t>.</a:t>
            </a:r>
            <a:endParaRPr lang="sk-SK" sz="1200" dirty="0"/>
          </a:p>
        </p:txBody>
      </p:sp>
      <p:sp>
        <p:nvSpPr>
          <p:cNvPr id="12" name="Obdĺžnik 11"/>
          <p:cNvSpPr/>
          <p:nvPr/>
        </p:nvSpPr>
        <p:spPr>
          <a:xfrm>
            <a:off x="357158" y="4929198"/>
            <a:ext cx="4714876" cy="276999"/>
          </a:xfrm>
          <a:prstGeom prst="rect">
            <a:avLst/>
          </a:prstGeom>
        </p:spPr>
        <p:txBody>
          <a:bodyPr wrap="square">
            <a:spAutoFit/>
          </a:bodyPr>
          <a:lstStyle/>
          <a:p>
            <a:r>
              <a:rPr lang="sk-SK" sz="1200" b="1" dirty="0" smtClean="0">
                <a:solidFill>
                  <a:schemeClr val="accent1">
                    <a:lumMod val="75000"/>
                  </a:schemeClr>
                </a:solidFill>
              </a:rPr>
              <a:t>Darovať znamená pomáhať - sklad pre núdznych</a:t>
            </a:r>
            <a:endParaRPr lang="sk-SK" sz="1200" b="1" dirty="0">
              <a:solidFill>
                <a:schemeClr val="accent1">
                  <a:lumMod val="75000"/>
                </a:schemeClr>
              </a:solidFill>
            </a:endParaRPr>
          </a:p>
        </p:txBody>
      </p:sp>
      <p:sp>
        <p:nvSpPr>
          <p:cNvPr id="13" name="Obdĺžnik 12"/>
          <p:cNvSpPr/>
          <p:nvPr/>
        </p:nvSpPr>
        <p:spPr>
          <a:xfrm>
            <a:off x="714348" y="5286388"/>
            <a:ext cx="8001056" cy="646331"/>
          </a:xfrm>
          <a:prstGeom prst="rect">
            <a:avLst/>
          </a:prstGeom>
        </p:spPr>
        <p:txBody>
          <a:bodyPr wrap="square">
            <a:spAutoFit/>
          </a:bodyPr>
          <a:lstStyle/>
          <a:p>
            <a:r>
              <a:rPr lang="sk-SK" sz="1200" dirty="0" smtClean="0"/>
              <a:t>V prípade, že sa rozhodnete podporiť projekt Slovenskej katolíckej charity „Darovať znamená pomáhať - sklad pre núdznych“, pomôžete tak ľuďom ohrozeným chudobou, dlhodobo nezamestnaným, ťažko zdravotne postihnutým a sociálne vylúčeným znovu sa postaviť na vlastné nohy.</a:t>
            </a:r>
            <a:endParaRPr lang="sk-SK"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dšenie">
  <a:themeElements>
    <a:clrScheme name="Arkád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Nadšeni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Nadšeni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72</TotalTime>
  <Words>808</Words>
  <Application>Microsoft Office PowerPoint</Application>
  <PresentationFormat>Prezentácia na obrazovke (4:3)</PresentationFormat>
  <Paragraphs>52</Paragraphs>
  <Slides>7</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7</vt:i4>
      </vt:variant>
    </vt:vector>
  </HeadingPairs>
  <TitlesOfParts>
    <vt:vector size="11" baseType="lpstr">
      <vt:lpstr>Century Gothic</vt:lpstr>
      <vt:lpstr>Verdana</vt:lpstr>
      <vt:lpstr>Wingdings 2</vt:lpstr>
      <vt:lpstr>Nadšenie</vt:lpstr>
      <vt:lpstr>Dobrovoľnícka a charitatívna činnosť</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Dobrovoľnícka a charitatívna činnosť</dc:title>
  <dc:creator>HP-PC</dc:creator>
  <cp:lastModifiedBy>user</cp:lastModifiedBy>
  <cp:revision>9</cp:revision>
  <dcterms:created xsi:type="dcterms:W3CDTF">2012-01-04T23:13:25Z</dcterms:created>
  <dcterms:modified xsi:type="dcterms:W3CDTF">2020-06-10T10:22:39Z</dcterms:modified>
</cp:coreProperties>
</file>