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1"/>
  </p:notesMasterIdLst>
  <p:sldIdLst>
    <p:sldId id="256" r:id="rId2"/>
    <p:sldId id="276" r:id="rId3"/>
    <p:sldId id="257" r:id="rId4"/>
    <p:sldId id="273" r:id="rId5"/>
    <p:sldId id="275" r:id="rId6"/>
    <p:sldId id="274" r:id="rId7"/>
    <p:sldId id="277" r:id="rId8"/>
    <p:sldId id="278" r:id="rId9"/>
    <p:sldId id="279" r:id="rId10"/>
    <p:sldId id="280" r:id="rId11"/>
    <p:sldId id="258" r:id="rId12"/>
    <p:sldId id="259" r:id="rId13"/>
    <p:sldId id="260" r:id="rId14"/>
    <p:sldId id="261" r:id="rId15"/>
    <p:sldId id="262" r:id="rId16"/>
    <p:sldId id="285" r:id="rId17"/>
    <p:sldId id="263" r:id="rId18"/>
    <p:sldId id="264" r:id="rId19"/>
    <p:sldId id="265" r:id="rId20"/>
    <p:sldId id="266" r:id="rId21"/>
    <p:sldId id="267" r:id="rId22"/>
    <p:sldId id="284" r:id="rId23"/>
    <p:sldId id="268" r:id="rId24"/>
    <p:sldId id="269" r:id="rId25"/>
    <p:sldId id="270" r:id="rId26"/>
    <p:sldId id="271" r:id="rId27"/>
    <p:sldId id="272" r:id="rId28"/>
    <p:sldId id="283" r:id="rId29"/>
    <p:sldId id="282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4AB14-2BF0-4484-A67C-FE2931594C7D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72242-DCBA-4A8A-AFCE-8B5B73C667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96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72242-DCBA-4A8A-AFCE-8B5B73C6672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75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oliniow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oliniow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oliniow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oliniow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oliniow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oliniow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8B1ABB-2C98-47E5-B6FD-E8F4689CEE59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09AFC69-282A-4080-A711-28F91333BEE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https://www.lulek.tv/vod/clip/jak-czuje-sie-mis-emocje-piosenka-dla-dzieci-92" TargetMode="External"/><Relationship Id="rId4" Type="http://schemas.openxmlformats.org/officeDocument/2006/relationships/hyperlink" Target="https://www.mdkpoludnie.com/?p=3329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fM-p2u4B3g&amp;list=PLarc09zio8BXTxRucpMq7rPFPZ-zDgIQL&amp;index=46&amp;app=deskto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EMOCJE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Projekt realizowany w grupie Słoneczek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603">
            <a:off x="5405485" y="4097608"/>
            <a:ext cx="2932984" cy="2199738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Księga emocji</a:t>
            </a: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56792"/>
            <a:ext cx="3657600" cy="2743199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984">
            <a:off x="479442" y="3294801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10089" y="2967335"/>
            <a:ext cx="272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ZŁOŚĆ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Wszystko o złośc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788"/>
            <a:ext cx="4025969" cy="27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k dojrzale radzić sobie ze złością? - Cała Polska Czyta Dzieci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07366"/>
            <a:ext cx="3967907" cy="27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ącik Psychologiczny: Dziecięca złość - o trudnych emocjach dziec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1" y="3907366"/>
            <a:ext cx="4130812" cy="27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ak reagować na złość dziecka? - Kobieta w INTERIA.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32" y="208788"/>
            <a:ext cx="4220671" cy="27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txBody>
          <a:bodyPr/>
          <a:lstStyle/>
          <a:p>
            <a:r>
              <a:rPr lang="pl-PL" sz="3200" b="1" dirty="0"/>
              <a:t>Wiersz D. </a:t>
            </a:r>
            <a:r>
              <a:rPr lang="pl-PL" sz="3200" b="1" dirty="0" err="1"/>
              <a:t>Gellner</a:t>
            </a:r>
            <a:r>
              <a:rPr lang="pl-PL" sz="3200" b="1" dirty="0"/>
              <a:t> „Zły humorek”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2"/>
          </p:nvPr>
        </p:nvSpPr>
        <p:spPr>
          <a:xfrm>
            <a:off x="457200" y="1196752"/>
            <a:ext cx="3657600" cy="5051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400" dirty="0" smtClean="0"/>
              <a:t>Jestem </a:t>
            </a:r>
            <a:r>
              <a:rPr lang="pl-PL" sz="1400" dirty="0"/>
              <a:t>dzisiaj zła jak osa!</a:t>
            </a:r>
            <a:br>
              <a:rPr lang="pl-PL" sz="1400" dirty="0"/>
            </a:br>
            <a:r>
              <a:rPr lang="pl-PL" sz="1400" dirty="0"/>
              <a:t>Złość mam w oczach i we włosach!</a:t>
            </a:r>
            <a:br>
              <a:rPr lang="pl-PL" sz="1400" dirty="0"/>
            </a:br>
            <a:r>
              <a:rPr lang="pl-PL" sz="1400" dirty="0"/>
              <a:t>Złość wyłazi mi uszami</a:t>
            </a:r>
            <a:br>
              <a:rPr lang="pl-PL" sz="1400" dirty="0"/>
            </a:br>
            <a:r>
              <a:rPr lang="pl-PL" sz="1400" dirty="0"/>
              <a:t>i rozmawiać nie chcę z wami!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A dlaczego? Nie wiem sama.</a:t>
            </a:r>
            <a:br>
              <a:rPr lang="pl-PL" sz="1400" dirty="0"/>
            </a:br>
            <a:r>
              <a:rPr lang="pl-PL" sz="1400" dirty="0"/>
              <a:t>Nie wie tata, nie wie mama...</a:t>
            </a:r>
            <a:br>
              <a:rPr lang="pl-PL" sz="1400" dirty="0"/>
            </a:br>
            <a:r>
              <a:rPr lang="pl-PL" sz="1400" dirty="0"/>
              <a:t>Tupię nogą, drzwiami trzaskam</a:t>
            </a:r>
            <a:br>
              <a:rPr lang="pl-PL" sz="1400" dirty="0"/>
            </a:br>
            <a:r>
              <a:rPr lang="pl-PL" sz="1400" dirty="0"/>
              <a:t>i pod włos kocura głaskam.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Jak tupnęłam lewą nogą,</a:t>
            </a:r>
            <a:br>
              <a:rPr lang="pl-PL" sz="1400" dirty="0"/>
            </a:br>
            <a:r>
              <a:rPr lang="pl-PL" sz="1400" dirty="0"/>
              <a:t>nadepnęłam psu na ogon.</a:t>
            </a:r>
            <a:br>
              <a:rPr lang="pl-PL" sz="1400" dirty="0"/>
            </a:br>
            <a:r>
              <a:rPr lang="pl-PL" sz="1400" dirty="0"/>
              <a:t>Nawet go nie przeprosiłam -</a:t>
            </a:r>
            <a:br>
              <a:rPr lang="pl-PL" sz="1400" dirty="0"/>
            </a:br>
            <a:r>
              <a:rPr lang="pl-PL" sz="1400" dirty="0"/>
              <a:t>taka zła okropnie byłam.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Mysz wyjrzała z mysiej nory:</a:t>
            </a:r>
            <a:br>
              <a:rPr lang="pl-PL" sz="1400" dirty="0"/>
            </a:br>
            <a:r>
              <a:rPr lang="pl-PL" sz="1400" dirty="0"/>
              <a:t>- Co to znowu za humory?</a:t>
            </a:r>
            <a:br>
              <a:rPr lang="pl-PL" sz="1400" dirty="0"/>
            </a:br>
            <a:r>
              <a:rPr lang="pl-PL" sz="1400" dirty="0"/>
              <a:t>Zawołałam: - Moja sprawa!</a:t>
            </a:r>
            <a:br>
              <a:rPr lang="pl-PL" sz="1400" dirty="0"/>
            </a:br>
            <a:r>
              <a:rPr lang="pl-PL" sz="1400" dirty="0"/>
              <a:t>Jesteś chyba zbyt ciekawa.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Potrąciłam stół i krzesło,</a:t>
            </a:r>
            <a:br>
              <a:rPr lang="pl-PL" sz="1400" dirty="0"/>
            </a:br>
            <a:r>
              <a:rPr lang="pl-PL" sz="1400" dirty="0"/>
              <a:t>co mam zrobić, by mi przeszło,!?</a:t>
            </a:r>
            <a:br>
              <a:rPr lang="pl-PL" sz="1400" dirty="0"/>
            </a:br>
            <a:r>
              <a:rPr lang="pl-PL" sz="1400" dirty="0"/>
              <a:t>Wyszłam z domu na podwórze,</a:t>
            </a:r>
            <a:br>
              <a:rPr lang="pl-PL" sz="1400" dirty="0"/>
            </a:br>
            <a:r>
              <a:rPr lang="pl-PL" sz="1400" dirty="0"/>
              <a:t>wpakowałam się w kałużę.</a:t>
            </a:r>
            <a:br>
              <a:rPr lang="pl-PL" sz="1400" dirty="0"/>
            </a:br>
            <a:r>
              <a:rPr lang="pl-PL" sz="1400" dirty="0"/>
              <a:t> </a:t>
            </a:r>
          </a:p>
          <a:p>
            <a:endParaRPr lang="pl-PL" sz="14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4371975" y="1412776"/>
            <a:ext cx="3657600" cy="4835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Widać, że mi złość nie służy,</a:t>
            </a:r>
            <a:br>
              <a:rPr lang="pl-PL" sz="1400" dirty="0"/>
            </a:br>
            <a:r>
              <a:rPr lang="pl-PL" sz="1400" dirty="0"/>
              <a:t>skoro wpadłam do kałuży.</a:t>
            </a:r>
            <a:br>
              <a:rPr lang="pl-PL" sz="1400" dirty="0"/>
            </a:br>
            <a:r>
              <a:rPr lang="pl-PL" sz="1400" dirty="0"/>
              <a:t>Siedzę w błocie, patrzę wkoło,</a:t>
            </a:r>
            <a:br>
              <a:rPr lang="pl-PL" sz="1400" dirty="0"/>
            </a:br>
            <a:r>
              <a:rPr lang="pl-PL" sz="1400" dirty="0"/>
              <a:t>wcale nie jest mi wesoło...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Nagle co to? Ktoś przystaje.</a:t>
            </a:r>
            <a:br>
              <a:rPr lang="pl-PL" sz="1400" dirty="0"/>
            </a:br>
            <a:r>
              <a:rPr lang="pl-PL" sz="1400" dirty="0"/>
              <a:t>Patrzcie! Rękę mi podaje!</a:t>
            </a:r>
            <a:br>
              <a:rPr lang="pl-PL" sz="1400" dirty="0"/>
            </a:br>
            <a:r>
              <a:rPr lang="pl-PL" sz="1400" dirty="0"/>
              <a:t>To ktoś mały, Tam ktoś duży -</a:t>
            </a:r>
            <a:br>
              <a:rPr lang="pl-PL" sz="1400" dirty="0"/>
            </a:br>
            <a:r>
              <a:rPr lang="pl-PL" sz="1400" dirty="0"/>
              <a:t>Wyciągają mnie z kałuży.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Przyszedł pies i siadł koło mnie,</a:t>
            </a:r>
            <a:br>
              <a:rPr lang="pl-PL" sz="1400" dirty="0"/>
            </a:br>
            <a:r>
              <a:rPr lang="pl-PL" sz="1400" dirty="0"/>
              <a:t>kocur się przytulił do mnie,</a:t>
            </a:r>
            <a:br>
              <a:rPr lang="pl-PL" sz="1400" dirty="0"/>
            </a:br>
            <a:r>
              <a:rPr lang="pl-PL" sz="1400" dirty="0"/>
              <a:t>mysz podała mi chusteczkę:</a:t>
            </a:r>
            <a:br>
              <a:rPr lang="pl-PL" sz="1400" dirty="0"/>
            </a:br>
            <a:r>
              <a:rPr lang="pl-PL" sz="1400" dirty="0"/>
              <a:t>- Pobrudziłaś się troszeczkę!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Widzę, że się pobrudziłam,</a:t>
            </a:r>
            <a:br>
              <a:rPr lang="pl-PL" sz="1400" dirty="0"/>
            </a:br>
            <a:r>
              <a:rPr lang="pl-PL" sz="1400" dirty="0"/>
              <a:t>ale za to złość zgubiłam</a:t>
            </a:r>
            <a:br>
              <a:rPr lang="pl-PL" sz="1400" dirty="0"/>
            </a:br>
            <a:r>
              <a:rPr lang="pl-PL" sz="1400" dirty="0"/>
              <a:t>Pewnie w błocie gdzieś została,</a:t>
            </a:r>
            <a:br>
              <a:rPr lang="pl-PL" sz="1400" dirty="0"/>
            </a:br>
            <a:r>
              <a:rPr lang="pl-PL" sz="1400" dirty="0"/>
              <a:t>NIE BĘDĘ JEJ SZUKAŁA!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32671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Rozmowa na temat emocji: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259632" y="1340768"/>
            <a:ext cx="6665168" cy="51331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b="1" dirty="0"/>
              <a:t>Jaki kolor ma złość?</a:t>
            </a:r>
          </a:p>
          <a:p>
            <a:pPr marL="0" indent="0">
              <a:buNone/>
            </a:pPr>
            <a:r>
              <a:rPr lang="pl-PL" b="1" dirty="0"/>
              <a:t>Jak wygląda złość</a:t>
            </a:r>
            <a:r>
              <a:rPr lang="pl-PL" b="1" dirty="0" smtClean="0"/>
              <a:t>?</a:t>
            </a:r>
          </a:p>
          <a:p>
            <a:pPr marL="0" indent="0">
              <a:buNone/>
            </a:pPr>
            <a:r>
              <a:rPr lang="pl-PL" b="1" dirty="0" smtClean="0"/>
              <a:t>Co </a:t>
            </a:r>
            <a:r>
              <a:rPr lang="pl-PL" b="1" dirty="0"/>
              <a:t>mnie denerwuje? </a:t>
            </a:r>
            <a:endParaRPr lang="pl-PL" b="1" dirty="0" smtClean="0"/>
          </a:p>
          <a:p>
            <a:pPr marL="0" indent="0">
              <a:buNone/>
            </a:pPr>
            <a:r>
              <a:rPr lang="pl-PL" b="1" dirty="0" smtClean="0"/>
              <a:t>Co </a:t>
            </a:r>
            <a:r>
              <a:rPr lang="pl-PL" b="1" dirty="0"/>
              <a:t>powoduje, że jestem zły/zła</a:t>
            </a:r>
            <a:r>
              <a:rPr lang="pl-PL" b="1" dirty="0" smtClean="0"/>
              <a:t>?</a:t>
            </a:r>
          </a:p>
          <a:p>
            <a:pPr marL="0" indent="0">
              <a:buNone/>
            </a:pPr>
            <a:r>
              <a:rPr lang="pl-PL" b="1" dirty="0" smtClean="0"/>
              <a:t>Co </a:t>
            </a:r>
            <a:r>
              <a:rPr lang="pl-PL" b="1" dirty="0"/>
              <a:t>robię kiedy jestem zły</a:t>
            </a:r>
            <a:r>
              <a:rPr lang="pl-PL" b="1" dirty="0" smtClean="0"/>
              <a:t>?.....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Rodzic </a:t>
            </a:r>
            <a:r>
              <a:rPr lang="pl-PL" dirty="0"/>
              <a:t>opowiada dziecku, że wyrażanie złości </a:t>
            </a:r>
            <a:r>
              <a:rPr lang="pl-PL" dirty="0" smtClean="0"/>
              <a:t>jest </a:t>
            </a:r>
            <a:r>
              <a:rPr lang="pl-PL" dirty="0"/>
              <a:t>bardzo ważne, bo trzeba się jej pozbyć. </a:t>
            </a:r>
            <a:r>
              <a:rPr lang="pl-PL" dirty="0" smtClean="0"/>
              <a:t>	Jeśli </a:t>
            </a:r>
            <a:r>
              <a:rPr lang="pl-PL" dirty="0"/>
              <a:t>dziecko nie pozbędzie się złości to będzie </a:t>
            </a:r>
            <a:r>
              <a:rPr lang="pl-PL" dirty="0" smtClean="0"/>
              <a:t>niegrzeczne</a:t>
            </a:r>
            <a:r>
              <a:rPr lang="pl-PL" dirty="0"/>
              <a:t>, sprawi komuś przykrość, uderzy itp. Rozmawiamy o to tym jak można </a:t>
            </a:r>
            <a:r>
              <a:rPr lang="pl-PL" dirty="0" smtClean="0"/>
              <a:t>wyrazić złość </a:t>
            </a:r>
            <a:r>
              <a:rPr lang="pl-PL" dirty="0"/>
              <a:t>w akceptowany, bezpieczny sposób (kącik złości – walimy w poduchy krzycząc jednocześnie, drzemy i gniemy stare gazety, malujemy na kartce naszą złość, potem możemy pogiąć i zniszczyć ten rysunek, wyrzucić do kosza łącznie z naszą </a:t>
            </a:r>
            <a:r>
              <a:rPr lang="pl-PL" dirty="0" smtClean="0"/>
              <a:t>złością).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25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Zabawa „Głaskanie jeża”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331640" y="1600200"/>
            <a:ext cx="659316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Dziecko i rodzic stanowią parę. Dziecko jest „jeżem” musi się „najeżyć” tzn. zwinąć w ciasny kłębek i spróbować, wyobrazić sobie, że jest urażone i zdenerwowane. Rodzic  usiłuje wydobyć dziecko z tej izolacji. Może ono „jeża” głaskać, rozmawiać z nim, delikatnie przetaczać w jedną i drugą stronę. Nie wolno mu przełamywać siłą „najeżenia się”. Po pewnym czasie następuje zamiana ról.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37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czuję ja, co czujesz 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331640" y="2348880"/>
            <a:ext cx="6593160" cy="412507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Zabawa odbywa się z użyciem lusterka </a:t>
            </a:r>
            <a:r>
              <a:rPr lang="pl-PL" dirty="0"/>
              <a:t>lub przed </a:t>
            </a:r>
            <a:r>
              <a:rPr lang="pl-PL" dirty="0" smtClean="0"/>
              <a:t>lustrem. Rodzic </a:t>
            </a:r>
            <a:r>
              <a:rPr lang="pl-PL" dirty="0"/>
              <a:t>robi minę, a dziecko próbuje nazwać jaka to emocja i próbuje ją naśladować. Potem zmiana ról. (np. radość, smutek, złość, strach, wstyd, zadowolenie, duma)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8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649">
            <a:off x="349941" y="376229"/>
            <a:ext cx="3920479" cy="294035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55776" y="2708920"/>
            <a:ext cx="338437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ZŁOŚĆ W OCZACH DZIECKA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0381">
            <a:off x="5512848" y="346079"/>
            <a:ext cx="2524568" cy="33660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4209">
            <a:off x="4017000" y="3533693"/>
            <a:ext cx="2547903" cy="33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57428" y="2967335"/>
            <a:ext cx="3429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RADOŚĆ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 descr="Radość - Zdjęcia i ilustracje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33070" cy="26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laczego dzieciom jest potrzebna Wasza radość życia...? - egaga.pl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933072" cy="26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wizytki.pl/assets/images/9/radosc-salezjanska-e56a5b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2" y="3645024"/>
            <a:ext cx="2304256" cy="28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zieli radość i wydłuża życie. 10 ciekawostek na temat uśmiechu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90665"/>
            <a:ext cx="4176464" cy="27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1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Autofit/>
          </a:bodyPr>
          <a:lstStyle/>
          <a:p>
            <a:r>
              <a:rPr lang="pl-PL" sz="2000" b="1" dirty="0" smtClean="0"/>
              <a:t>PIZZA - Masażyk </a:t>
            </a:r>
            <a:r>
              <a:rPr lang="pl-PL" sz="1800" dirty="0" smtClean="0"/>
              <a:t>na </a:t>
            </a:r>
            <a:r>
              <a:rPr lang="pl-PL" sz="1800" dirty="0"/>
              <a:t>plecach na poprawę </a:t>
            </a:r>
            <a:r>
              <a:rPr lang="pl-PL" sz="1800" dirty="0" smtClean="0"/>
              <a:t>nastroju</a:t>
            </a:r>
            <a:r>
              <a:rPr lang="pl-PL" sz="1800" dirty="0"/>
              <a:t> (w parach: rodzic – dziecko )</a:t>
            </a:r>
            <a:r>
              <a:rPr lang="pl-PL" sz="1800" dirty="0" smtClean="0"/>
              <a:t>.</a:t>
            </a:r>
            <a:r>
              <a:rPr lang="pl-PL" sz="1800" dirty="0"/>
              <a:t> </a:t>
            </a:r>
            <a:r>
              <a:rPr lang="pl-PL" sz="1800" dirty="0" smtClean="0"/>
              <a:t>zabawa </a:t>
            </a:r>
            <a:r>
              <a:rPr lang="pl-PL" sz="1800" dirty="0"/>
              <a:t>włoska, oprac. </a:t>
            </a:r>
            <a:r>
              <a:rPr lang="pl-PL" sz="1800" dirty="0" err="1"/>
              <a:t>M.Bogdanowicz</a:t>
            </a:r>
            <a:r>
              <a:rPr lang="pl-PL" sz="1800" dirty="0"/>
              <a:t> „Przytulanki, czyli wierszyki na dziecięce </a:t>
            </a:r>
            <a:r>
              <a:rPr lang="pl-PL" sz="1800" dirty="0" smtClean="0"/>
              <a:t>masażyki</a:t>
            </a:r>
            <a:endParaRPr lang="pl-PL" sz="18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3657600" cy="48314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1600" dirty="0"/>
              <a:t>Najpierw sypiemy </a:t>
            </a:r>
            <a:r>
              <a:rPr lang="pl-PL" sz="1600" dirty="0" smtClean="0"/>
              <a:t>mąkę</a:t>
            </a:r>
          </a:p>
          <a:p>
            <a:pPr marL="0" indent="0">
              <a:buNone/>
            </a:pPr>
            <a:r>
              <a:rPr lang="pl-PL" sz="1600" dirty="0"/>
              <a:t>i zgarniamy ją 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/>
              <a:t>lejemy </a:t>
            </a:r>
            <a:r>
              <a:rPr lang="pl-PL" sz="1600" dirty="0" smtClean="0"/>
              <a:t>oliwę</a:t>
            </a:r>
          </a:p>
          <a:p>
            <a:pPr marL="0" indent="0">
              <a:buNone/>
            </a:pPr>
            <a:r>
              <a:rPr lang="pl-PL" sz="1600" dirty="0"/>
              <a:t>dodajemy szczyptę </a:t>
            </a:r>
            <a:r>
              <a:rPr lang="pl-PL" sz="1600" dirty="0" smtClean="0"/>
              <a:t>soli</a:t>
            </a:r>
          </a:p>
          <a:p>
            <a:pPr marL="0" indent="0">
              <a:buNone/>
            </a:pPr>
            <a:r>
              <a:rPr lang="pl-PL" sz="1600" dirty="0"/>
              <a:t>no… może dwie, trzy</a:t>
            </a:r>
            <a:r>
              <a:rPr lang="pl-PL" sz="1600" dirty="0" smtClean="0"/>
              <a:t>.</a:t>
            </a:r>
          </a:p>
          <a:p>
            <a:pPr marL="0" indent="0">
              <a:buNone/>
            </a:pPr>
            <a:r>
              <a:rPr lang="pl-PL" sz="1600" dirty="0"/>
              <a:t>Wyrabiamy </a:t>
            </a:r>
            <a:r>
              <a:rPr lang="pl-PL" sz="1600" dirty="0" smtClean="0"/>
              <a:t>ciasto</a:t>
            </a:r>
          </a:p>
          <a:p>
            <a:pPr marL="0" indent="0">
              <a:buNone/>
            </a:pPr>
            <a:r>
              <a:rPr lang="pl-PL" sz="1600" dirty="0"/>
              <a:t>w</a:t>
            </a:r>
            <a:r>
              <a:rPr lang="pl-PL" sz="1600" dirty="0" smtClean="0"/>
              <a:t>ałkujemy</a:t>
            </a:r>
          </a:p>
          <a:p>
            <a:pPr marL="0" indent="0">
              <a:buNone/>
            </a:pPr>
            <a:r>
              <a:rPr lang="pl-PL" sz="1600" dirty="0"/>
              <a:t>wygładzamy </a:t>
            </a:r>
            <a:r>
              <a:rPr lang="pl-PL" sz="1600" dirty="0" smtClean="0"/>
              <a:t>placek</a:t>
            </a:r>
          </a:p>
          <a:p>
            <a:pPr marL="0" indent="0">
              <a:buNone/>
            </a:pPr>
            <a:r>
              <a:rPr lang="pl-PL" sz="1600" dirty="0"/>
              <a:t>i na wierzchu kładziemy:</a:t>
            </a:r>
            <a:br>
              <a:rPr lang="pl-PL" sz="1600" dirty="0"/>
            </a:br>
            <a:r>
              <a:rPr lang="pl-PL" sz="1600" dirty="0" smtClean="0"/>
              <a:t>pomidory</a:t>
            </a:r>
          </a:p>
          <a:p>
            <a:pPr marL="0" indent="0">
              <a:buNone/>
            </a:pPr>
            <a:r>
              <a:rPr lang="pl-PL" sz="1600" dirty="0"/>
              <a:t>krążki </a:t>
            </a:r>
            <a:r>
              <a:rPr lang="pl-PL" sz="1600" dirty="0" smtClean="0"/>
              <a:t>cebuli</a:t>
            </a:r>
          </a:p>
          <a:p>
            <a:pPr marL="0" indent="0">
              <a:buNone/>
            </a:pPr>
            <a:r>
              <a:rPr lang="pl-PL" sz="1600" dirty="0"/>
              <a:t>oliwki 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/>
              <a:t>później </a:t>
            </a:r>
            <a:r>
              <a:rPr lang="pl-PL" sz="1600" dirty="0" smtClean="0"/>
              <a:t>…</a:t>
            </a:r>
          </a:p>
          <a:p>
            <a:pPr marL="0" indent="0">
              <a:buNone/>
            </a:pPr>
            <a:r>
              <a:rPr lang="pl-PL" sz="1600" dirty="0"/>
              <a:t>posypujemy </a:t>
            </a:r>
            <a:r>
              <a:rPr lang="pl-PL" sz="1600" dirty="0" smtClean="0"/>
              <a:t>serem</a:t>
            </a:r>
          </a:p>
          <a:p>
            <a:pPr marL="0" indent="0">
              <a:buNone/>
            </a:pPr>
            <a:r>
              <a:rPr lang="pl-PL" sz="1600" dirty="0"/>
              <a:t>i… buch! do </a:t>
            </a:r>
            <a:r>
              <a:rPr lang="pl-PL" sz="1600" dirty="0" smtClean="0"/>
              <a:t>pieca</a:t>
            </a:r>
          </a:p>
          <a:p>
            <a:pPr marL="0" indent="0">
              <a:buNone/>
            </a:pPr>
            <a:r>
              <a:rPr lang="pl-PL" sz="1600" dirty="0"/>
              <a:t>Wyjmujemy i kroimy</a:t>
            </a:r>
            <a:r>
              <a:rPr lang="pl-PL" sz="1600" dirty="0" smtClean="0"/>
              <a:t>:</a:t>
            </a:r>
          </a:p>
          <a:p>
            <a:pPr marL="0" indent="0">
              <a:buNone/>
            </a:pPr>
            <a:r>
              <a:rPr lang="pl-PL" sz="1600" dirty="0"/>
              <a:t>dla mamusi, dla tatusia, dla babci, dla </a:t>
            </a:r>
            <a:r>
              <a:rPr lang="pl-PL" sz="1600" dirty="0" smtClean="0"/>
              <a:t>brata dla Matyldy</a:t>
            </a:r>
            <a:r>
              <a:rPr lang="pl-PL" sz="1600" dirty="0"/>
              <a:t>… a </a:t>
            </a:r>
            <a:r>
              <a:rPr lang="pl-PL" sz="1600" dirty="0" smtClean="0"/>
              <a:t>teraz</a:t>
            </a:r>
          </a:p>
          <a:p>
            <a:pPr marL="0" indent="0">
              <a:buNone/>
            </a:pPr>
            <a:r>
              <a:rPr lang="pl-PL" sz="1400" dirty="0"/>
              <a:t>Polewamy </a:t>
            </a:r>
            <a:r>
              <a:rPr lang="pl-PL" sz="1400" dirty="0" smtClean="0"/>
              <a:t>keczupem</a:t>
            </a:r>
          </a:p>
          <a:p>
            <a:pPr marL="0" indent="0">
              <a:buNone/>
            </a:pPr>
            <a:r>
              <a:rPr lang="pl-PL" sz="1400" dirty="0"/>
              <a:t>i… zjadamy… mniam, mniam, mniam.</a:t>
            </a:r>
            <a:endParaRPr lang="pl-PL" sz="16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2"/>
          </p:nvPr>
        </p:nvSpPr>
        <p:spPr>
          <a:xfrm>
            <a:off x="3923928" y="1268760"/>
            <a:ext cx="4003920" cy="4903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Przebieramy po </a:t>
            </a:r>
            <a:r>
              <a:rPr lang="pl-PL" sz="1400" i="1" dirty="0" smtClean="0"/>
              <a:t>plecach dziecka opuszkami </a:t>
            </a:r>
            <a:r>
              <a:rPr lang="pl-PL" sz="1400" i="1" dirty="0"/>
              <a:t>palców obu </a:t>
            </a:r>
            <a:r>
              <a:rPr lang="pl-PL" sz="1400" i="1" dirty="0" smtClean="0"/>
              <a:t>dłoni)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brzegami obu dłoni wykonujemy ruchy zagarniające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rysujemy palcem falistą linię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lekko je szczypiemy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endParaRPr lang="pl-PL" sz="1400" i="1" dirty="0"/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z wyczuciem ugniatamy boki dziecka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wodzimy dłońmi zwiniętymi w pięści w górę i w dół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gładzimy plecy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endParaRPr lang="pl-PL" sz="1400" i="1" dirty="0"/>
          </a:p>
          <a:p>
            <a:pPr marL="0" indent="0">
              <a:buNone/>
            </a:pPr>
            <a:r>
              <a:rPr lang="pl-PL" sz="1400" dirty="0" smtClean="0"/>
              <a:t>(</a:t>
            </a:r>
            <a:r>
              <a:rPr lang="pl-PL" sz="1400" i="1" dirty="0"/>
              <a:t>delikatnie stukamy dłońmi zwiniętymi w miseczki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rysujemy koła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naciskamy palcem w kilku miejscach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dziecko samo wymyśla co dodajemy do pizzy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szybko muskamy po plecach opuszkami palców obu dłoni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Przykrywamy sobą dziecko i na chwilę pozostajemy w tej pozycji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Kroimy plecy brzegiem dłoni</a:t>
            </a:r>
            <a:r>
              <a:rPr lang="pl-PL" sz="1400" i="1" dirty="0" smtClean="0"/>
              <a:t>)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dziecko wymyśla, dla kogo jeszcze będą kawałki pizzy</a:t>
            </a:r>
            <a:r>
              <a:rPr lang="pl-PL" sz="1400" i="1" dirty="0" smtClean="0"/>
              <a:t>).</a:t>
            </a:r>
          </a:p>
          <a:p>
            <a:pPr marL="0" indent="0">
              <a:buNone/>
            </a:pPr>
            <a:r>
              <a:rPr lang="pl-PL" sz="1400" dirty="0"/>
              <a:t>(</a:t>
            </a:r>
            <a:r>
              <a:rPr lang="pl-PL" sz="1400" i="1" dirty="0"/>
              <a:t>kreślimy palcem na plecach linię z pętelkami)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6869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Rozmowa na temat emocji:</a:t>
            </a:r>
            <a:br>
              <a:rPr lang="pl-PL" b="1" dirty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>
          <a:xfrm>
            <a:off x="1619672" y="1988840"/>
            <a:ext cx="6305128" cy="4032448"/>
          </a:xfrm>
        </p:spPr>
        <p:txBody>
          <a:bodyPr/>
          <a:lstStyle/>
          <a:p>
            <a:r>
              <a:rPr lang="pl-PL" dirty="0" smtClean="0"/>
              <a:t>Co to jest radość?</a:t>
            </a:r>
          </a:p>
          <a:p>
            <a:r>
              <a:rPr lang="pl-PL" dirty="0" smtClean="0"/>
              <a:t>Jak wygląda radość?</a:t>
            </a:r>
          </a:p>
          <a:p>
            <a:r>
              <a:rPr lang="pl-PL" dirty="0" smtClean="0"/>
              <a:t>Jaki ma kolor?</a:t>
            </a:r>
          </a:p>
          <a:p>
            <a:r>
              <a:rPr lang="pl-PL" dirty="0" smtClean="0"/>
              <a:t>Jak wyrażamy radość?</a:t>
            </a:r>
          </a:p>
          <a:p>
            <a:r>
              <a:rPr lang="pl-PL" dirty="0" smtClean="0"/>
              <a:t>Czy lubisz odczuwać radość?</a:t>
            </a:r>
          </a:p>
          <a:p>
            <a:r>
              <a:rPr lang="pl-PL" dirty="0" smtClean="0"/>
              <a:t>Kiedy jesteś wesoły/wesoła?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763688" y="548680"/>
            <a:ext cx="6161112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Emocje są ważnym elementem naszego życia. Jedni radzą sobie z nimi lepiej, a inni gorzej. Dobrze jeśli będziemy dziecko zapoznawać z nimi i nazywać je w trakcie ich przeżywania. "Widzę, że jesteś smutna", "Jesteś wesoły, cieszysz się" "Wiem, że jesteś zły, zdenerwowany" "Widzę, że się wstydzisz" "Wiem że się boisz" itp. Dobrze jest towarzyszyć dziecku w czasie przeżywania tych emocji i pomagać mu je okazywać w sposób akceptowany społecznie. Zachęcam też do nazywania własnych emocji "Jestem zła bo nie posprzątałeś pokoju pomimo moich próśb", "Jest mi smutno bo nie możemy spotkać się z rodziną" "Jestem wesoły kiedy razem tańczymy i śpiewamy". Dziecko będzie wiedziało</a:t>
            </a:r>
            <a:r>
              <a:rPr lang="pl-PL" dirty="0" smtClean="0"/>
              <a:t>, że </a:t>
            </a:r>
            <a:r>
              <a:rPr lang="pl-PL" dirty="0"/>
              <a:t>nie tylko ono ma prawo przeżywać emocje, ale inni ludzie też, a ono musi je zaakceptować.</a:t>
            </a:r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27584" y="522920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WIADOMOŚĆ DO RODZICÓW PRZESŁANA POCZTĄ ELEKTRONICZNĄ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50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Zabawa Pomidor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>
          <a:xfrm>
            <a:off x="1259632" y="1916832"/>
            <a:ext cx="6665168" cy="4557120"/>
          </a:xfrm>
        </p:spPr>
        <p:txBody>
          <a:bodyPr/>
          <a:lstStyle/>
          <a:p>
            <a:r>
              <a:rPr lang="pl-PL" dirty="0"/>
              <a:t>Dziecko prowadzące (lub rodzic) zadaje pytania uczestnikom zabawy - każdemu po kolei, a odpowiadający musi odpowiadać </a:t>
            </a:r>
            <a:r>
              <a:rPr lang="pl-PL" i="1" dirty="0"/>
              <a:t>POMIDOR</a:t>
            </a:r>
            <a:r>
              <a:rPr lang="pl-PL" dirty="0"/>
              <a:t>. Pytania mogą być </a:t>
            </a:r>
            <a:r>
              <a:rPr lang="pl-PL" dirty="0" err="1"/>
              <a:t>baaardzo</a:t>
            </a:r>
            <a:r>
              <a:rPr lang="pl-PL" dirty="0"/>
              <a:t> różne. Jeśli osoba odpowiadająca zacznie się </a:t>
            </a:r>
            <a:r>
              <a:rPr lang="pl-PL" dirty="0" smtClean="0"/>
              <a:t>śmiać, </a:t>
            </a:r>
            <a:r>
              <a:rPr lang="pl-PL" dirty="0"/>
              <a:t>wówczas </a:t>
            </a:r>
            <a:r>
              <a:rPr lang="pl-PL" dirty="0" smtClean="0"/>
              <a:t>następuje zamiana ról lub oddaje fant. Na </a:t>
            </a:r>
            <a:r>
              <a:rPr lang="pl-PL" dirty="0"/>
              <a:t>koniec zabawy </a:t>
            </a:r>
            <a:r>
              <a:rPr lang="pl-PL" dirty="0" smtClean="0"/>
              <a:t>należy odkupić fanty poprzez wykonanie jakiegoś zadania..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10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Rytmika bez </a:t>
            </a:r>
            <a:r>
              <a:rPr lang="pl-PL" dirty="0" err="1"/>
              <a:t>wirusika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403648" y="2492896"/>
            <a:ext cx="6521152" cy="398105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Ruch i taniec zawsze przynoszą radość, więc kolejna propozycja to zabawa przy muzyce z wykorzystaniem linku (do skopiowania):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>
                <a:hlinkClick r:id="rId4"/>
              </a:rPr>
              <a:t>https</a:t>
            </a:r>
            <a:r>
              <a:rPr lang="pl-PL" dirty="0">
                <a:hlinkClick r:id="rId4"/>
              </a:rPr>
              <a:t>://www.mdkpoludnie.com/?p=33293</a:t>
            </a:r>
            <a:endParaRPr lang="pl-PL" dirty="0"/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836781"/>
              </p:ext>
            </p:extLst>
          </p:nvPr>
        </p:nvGraphicFramePr>
        <p:xfrm>
          <a:off x="4557713" y="3414713"/>
          <a:ext cx="28575" cy="2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HTML Document" r:id="rId5" imgW="0" imgH="0" progId="htmlfile">
                  <p:link updateAutomatic="1"/>
                </p:oleObj>
              </mc:Choice>
              <mc:Fallback>
                <p:oleObj name="HTML Document" r:id="rId5" imgW="0" imgH="0" progId="htmlfile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7713" y="3414713"/>
                        <a:ext cx="28575" cy="2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79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55776" y="2924944"/>
            <a:ext cx="345638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RADOŚĆ OCZACH DZIECKA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027">
            <a:off x="541258" y="445924"/>
            <a:ext cx="3482374" cy="26117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3626">
            <a:off x="2502966" y="3662852"/>
            <a:ext cx="2247714" cy="29969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1419">
            <a:off x="5471173" y="-132268"/>
            <a:ext cx="2502298" cy="33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25369" y="2967335"/>
            <a:ext cx="3493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SMUTEK</a:t>
            </a:r>
            <a:endParaRPr lang="pl-PL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25368" y="2967335"/>
            <a:ext cx="3493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SMUTEK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Radość, smutek - emocje... - ks. Jarosław Grabowski - Portal OPO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3959676" cy="26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utek u dzieci: nie lekceważ, lecz naucz rozumieć - Piękno umysł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44" y="332656"/>
            <a:ext cx="3477698" cy="26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utek, czyli jedna z naszych najważniejszych emocji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4" y="3882281"/>
            <a:ext cx="3956068" cy="263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RZEKAJĄCY ŚLICZNY WISZĄCY OBRAZ PŁACZĄCE DZIECKO - 6060227319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43" y="3890665"/>
            <a:ext cx="3950275" cy="26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2650306"/>
          </a:xfrm>
        </p:spPr>
        <p:txBody>
          <a:bodyPr/>
          <a:lstStyle/>
          <a:p>
            <a:r>
              <a:rPr lang="pl-PL" dirty="0" smtClean="0"/>
              <a:t>Słuchanie bajki „Smutne miasto” </a:t>
            </a:r>
            <a:br>
              <a:rPr lang="pl-PL" dirty="0" smtClean="0"/>
            </a:br>
            <a:r>
              <a:rPr lang="pl-PL" dirty="0" smtClean="0"/>
              <a:t>A. Grzesiak</a:t>
            </a:r>
            <a:endParaRPr lang="pl-PL" dirty="0"/>
          </a:p>
        </p:txBody>
      </p:sp>
      <p:pic>
        <p:nvPicPr>
          <p:cNvPr id="2050" name="Picture 2" descr="doontloo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449329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zczecin. Fotoreportaż. 02.2013. Obrońców Stalingradu [centru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4265712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mutne miast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Rozmowa na temat </a:t>
            </a:r>
            <a:r>
              <a:rPr lang="pl-PL" b="1" dirty="0" smtClean="0"/>
              <a:t>opowiadania </a:t>
            </a:r>
            <a:br>
              <a:rPr lang="pl-PL" b="1" dirty="0" smtClean="0"/>
            </a:br>
            <a:r>
              <a:rPr lang="pl-PL" b="1" dirty="0" smtClean="0"/>
              <a:t>i emocji</a:t>
            </a:r>
            <a:r>
              <a:rPr lang="pl-PL" b="1" dirty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187624" y="1896216"/>
            <a:ext cx="6737176" cy="4701136"/>
          </a:xfrm>
        </p:spPr>
        <p:txBody>
          <a:bodyPr/>
          <a:lstStyle/>
          <a:p>
            <a:r>
              <a:rPr lang="pl-PL" dirty="0"/>
              <a:t>Dokąd trafił chłopiec?</a:t>
            </a:r>
          </a:p>
          <a:p>
            <a:r>
              <a:rPr lang="pl-PL" dirty="0"/>
              <a:t>Jakie było miasto?</a:t>
            </a:r>
          </a:p>
          <a:p>
            <a:r>
              <a:rPr lang="pl-PL" dirty="0"/>
              <a:t>Co postanowił chłopiec?</a:t>
            </a:r>
          </a:p>
          <a:p>
            <a:r>
              <a:rPr lang="pl-PL" dirty="0"/>
              <a:t>Czy udało mu się pomóc mieszkańcom miasta/ czy dobrze się zachował?</a:t>
            </a:r>
          </a:p>
          <a:p>
            <a:r>
              <a:rPr lang="pl-PL" dirty="0"/>
              <a:t>Kiedy ty jesteś smutny/smutna?</a:t>
            </a:r>
          </a:p>
          <a:p>
            <a:r>
              <a:rPr lang="pl-PL" dirty="0"/>
              <a:t>Jak zachowujesz się kiedy jesteś smutny/smutna?</a:t>
            </a:r>
          </a:p>
          <a:p>
            <a:r>
              <a:rPr lang="pl-PL" dirty="0"/>
              <a:t>Jak wygląda smutek?</a:t>
            </a:r>
          </a:p>
          <a:p>
            <a:r>
              <a:rPr lang="pl-PL" dirty="0"/>
              <a:t>Jaki ma kolor?</a:t>
            </a:r>
          </a:p>
        </p:txBody>
      </p:sp>
    </p:spTree>
    <p:extLst>
      <p:ext uri="{BB962C8B-B14F-4D97-AF65-F5344CB8AC3E}">
        <p14:creationId xmlns:p14="http://schemas.microsoft.com/office/powerpoint/2010/main" val="9067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Muzyczne nastroje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259632" y="1600200"/>
            <a:ext cx="6665168" cy="487375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Dziecko słucha fragmentów muzyki i określa jej charakter. Może przy tym poruszać się lub machać np. apaszką, </a:t>
            </a:r>
            <a:r>
              <a:rPr lang="pl-PL" dirty="0" smtClean="0"/>
              <a:t>chusteczką lub położyć sią na podłodze z zamkniętymi oczami i wyobrażać sobie co chce. </a:t>
            </a:r>
            <a:r>
              <a:rPr lang="pl-PL" dirty="0"/>
              <a:t>Przykładowe utwory </a:t>
            </a:r>
            <a:r>
              <a:rPr lang="pl-PL" dirty="0" smtClean="0"/>
              <a:t>muzyczne:</a:t>
            </a:r>
            <a:endParaRPr lang="pl-PL" dirty="0"/>
          </a:p>
        </p:txBody>
      </p:sp>
      <p:pic>
        <p:nvPicPr>
          <p:cNvPr id="5" name="Bethoven - Love Sto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704" y="3933056"/>
            <a:ext cx="609600" cy="609600"/>
          </a:xfrm>
          <a:prstGeom prst="rect">
            <a:avLst/>
          </a:prstGeom>
        </p:spPr>
      </p:pic>
      <p:pic>
        <p:nvPicPr>
          <p:cNvPr id="6" name="10.- Las Cuatro Estaciones, la Primavera, RV269 (primer movimiento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7537" y="4183427"/>
            <a:ext cx="609600" cy="609600"/>
          </a:xfrm>
          <a:prstGeom prst="rect">
            <a:avLst/>
          </a:prstGeom>
        </p:spPr>
      </p:pic>
      <p:pic>
        <p:nvPicPr>
          <p:cNvPr id="7" name="04-Vivaldi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5432" y="3878627"/>
            <a:ext cx="609600" cy="6096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043608" y="465313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MELODIA SMUTNA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635896" y="4861520"/>
            <a:ext cx="1552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MELODIA WESOŁA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652120" y="465313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MELODIA STRASZNA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79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Ćwiczenia relaksacyjne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Ćwiczenia wpierające radzenie sobie z tzw. negatywnymi uczuciami:</a:t>
            </a:r>
          </a:p>
          <a:p>
            <a:r>
              <a:rPr lang="pl-PL" dirty="0"/>
              <a:t>Ćwiczenia rozluźniające. Dzieci zamieniają się w szmaciane lalki – lekko </a:t>
            </a:r>
            <a:r>
              <a:rPr lang="pl-PL" dirty="0" smtClean="0"/>
              <a:t>pochylają się </a:t>
            </a:r>
            <a:r>
              <a:rPr lang="pl-PL" dirty="0"/>
              <a:t>do przodu i bezwładnie potrząsają całym tułowiem oraz </a:t>
            </a:r>
            <a:r>
              <a:rPr lang="pl-PL" dirty="0" smtClean="0"/>
              <a:t>głową; przy </a:t>
            </a:r>
            <a:r>
              <a:rPr lang="pl-PL" dirty="0"/>
              <a:t>zamkniętych ustach i brodzie lekko skierowanej do klatki </a:t>
            </a:r>
            <a:r>
              <a:rPr lang="pl-PL" dirty="0" smtClean="0"/>
              <a:t>piersiowej cicho </a:t>
            </a:r>
            <a:r>
              <a:rPr lang="pl-PL" dirty="0"/>
              <a:t>mruczą (rozluźnianie strun głosowych</a:t>
            </a:r>
            <a:r>
              <a:rPr lang="pl-PL" dirty="0" smtClean="0"/>
              <a:t>).</a:t>
            </a:r>
          </a:p>
          <a:p>
            <a:r>
              <a:rPr lang="pl-PL" dirty="0"/>
              <a:t>Ćwiczenia oddechowe. </a:t>
            </a:r>
            <a:r>
              <a:rPr lang="pl-PL" dirty="0" smtClean="0"/>
              <a:t>Dziecko leży </a:t>
            </a:r>
            <a:r>
              <a:rPr lang="pl-PL" dirty="0"/>
              <a:t>na </a:t>
            </a:r>
            <a:r>
              <a:rPr lang="pl-PL" dirty="0" smtClean="0"/>
              <a:t>plecach z książką na brzuchu. </a:t>
            </a:r>
            <a:r>
              <a:rPr lang="pl-PL" dirty="0"/>
              <a:t>Wdechem robionym nosem i ustami kierują </a:t>
            </a:r>
            <a:r>
              <a:rPr lang="pl-PL" dirty="0" smtClean="0"/>
              <a:t>powietrze do </a:t>
            </a:r>
            <a:r>
              <a:rPr lang="pl-PL" dirty="0"/>
              <a:t>brzucha i podnoszą przedmiot do góry.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79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068960"/>
            <a:ext cx="4032448" cy="1080120"/>
          </a:xfrm>
        </p:spPr>
        <p:txBody>
          <a:bodyPr/>
          <a:lstStyle/>
          <a:p>
            <a:pPr algn="ctr"/>
            <a:r>
              <a:rPr lang="pl-PL" dirty="0" smtClean="0"/>
              <a:t>SMUTEK W OCZACH DZIECKA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3498">
            <a:off x="1087585" y="162582"/>
            <a:ext cx="2733768" cy="36450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3779912" cy="283493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4378" y="3819466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2286000" y="1268760"/>
            <a:ext cx="617220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 TEN SPOSÓB ZOSTAŁY DZIECIOM PRZYBLIŻONE ZAGADNIENIA DOTYCZĄCE EMOCJI I MAM NADZIEJĘ, ŻE DOBRZE SIĘ PRZY TYM BAWIŁY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DZIĘKUJEMY ZA POŚIĘCONY CZAS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r"/>
            <a:r>
              <a:rPr lang="pl-PL" sz="1000" dirty="0" smtClean="0"/>
              <a:t>OPRACOWAŁA: Alicja Plinta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2267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Cele naszych działań: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835696" y="2060848"/>
            <a:ext cx="6851104" cy="4065315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Wdrażanie do rozpoznawania uczuć</a:t>
            </a:r>
          </a:p>
          <a:p>
            <a:r>
              <a:rPr lang="pl-PL" dirty="0" smtClean="0"/>
              <a:t>Kształtowanie wrażliwości na odczucia innych</a:t>
            </a:r>
          </a:p>
          <a:p>
            <a:r>
              <a:rPr lang="pl-PL" dirty="0" smtClean="0"/>
              <a:t>Wdrażanie do radzenia sobie z własnymi uczuciami</a:t>
            </a:r>
          </a:p>
          <a:p>
            <a:r>
              <a:rPr lang="pl-PL" dirty="0" smtClean="0"/>
              <a:t>Wdrażanie do wyrażania emocji w sposób akceptowany społecznie</a:t>
            </a:r>
          </a:p>
          <a:p>
            <a:r>
              <a:rPr lang="pl-PL" dirty="0" smtClean="0"/>
              <a:t>Poznanie emocji: złość, smutek, radość</a:t>
            </a:r>
          </a:p>
          <a:p>
            <a:r>
              <a:rPr lang="pl-PL" dirty="0" smtClean="0"/>
              <a:t>Poszukiwanie pozytywnych wartości i promowanie właściwych </a:t>
            </a:r>
            <a:r>
              <a:rPr lang="pl-PL" dirty="0" err="1" smtClean="0"/>
              <a:t>zachowań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68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969368" y="2967335"/>
            <a:ext cx="52052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POZNAJEMY 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EMOCJE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 descr="Do czego nam są potrzebne emocje? – Wirtualny Psychoanality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69913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Zagadki słowne dotyczące </a:t>
            </a:r>
            <a:r>
              <a:rPr lang="pl-PL" dirty="0" smtClean="0"/>
              <a:t>emocji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39552" y="1577284"/>
            <a:ext cx="3657600" cy="4061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/>
              <a:t>Jaka to </a:t>
            </a:r>
            <a:r>
              <a:rPr lang="pl-PL" sz="1600" dirty="0" smtClean="0"/>
              <a:t>emocja? Powiedzcie dzieci - </a:t>
            </a:r>
          </a:p>
          <a:p>
            <a:pPr marL="0" indent="0">
              <a:buNone/>
            </a:pPr>
            <a:r>
              <a:rPr lang="pl-PL" sz="1600" dirty="0" smtClean="0"/>
              <a:t>Rączki </a:t>
            </a:r>
            <a:r>
              <a:rPr lang="pl-PL" sz="1600" dirty="0"/>
              <a:t>wymachują, ciało w górę leci</a:t>
            </a:r>
            <a:r>
              <a:rPr lang="pl-PL" sz="1600" dirty="0" smtClean="0"/>
              <a:t>,</a:t>
            </a:r>
            <a:r>
              <a:rPr lang="pl-PL" sz="1600" dirty="0"/>
              <a:t>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Oczy </a:t>
            </a:r>
            <a:r>
              <a:rPr lang="pl-PL" sz="1600" dirty="0"/>
              <a:t>jak iskierki się </a:t>
            </a:r>
            <a:r>
              <a:rPr lang="pl-PL" sz="1600" dirty="0" smtClean="0"/>
              <a:t>zapalają,</a:t>
            </a:r>
          </a:p>
          <a:p>
            <a:pPr marL="0" indent="0">
              <a:buNone/>
            </a:pPr>
            <a:r>
              <a:rPr lang="pl-PL" sz="1600" dirty="0" smtClean="0"/>
              <a:t>Wszystkie </a:t>
            </a:r>
            <a:r>
              <a:rPr lang="pl-PL" sz="1600" dirty="0"/>
              <a:t>ząbki usta odkrywają</a:t>
            </a:r>
            <a:r>
              <a:rPr lang="pl-PL" sz="1600" dirty="0" smtClean="0"/>
              <a:t>.</a:t>
            </a:r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r>
              <a:rPr lang="pl-PL" sz="1600" dirty="0"/>
              <a:t>Usta jak podkówka odwrócona, 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Często </a:t>
            </a:r>
            <a:r>
              <a:rPr lang="pl-PL" sz="1600" dirty="0"/>
              <a:t>łezka w oku zakręcona</a:t>
            </a:r>
            <a:r>
              <a:rPr lang="pl-PL" sz="1600" dirty="0" smtClean="0"/>
              <a:t>.</a:t>
            </a:r>
            <a:r>
              <a:rPr lang="pl-PL" sz="1600" dirty="0"/>
              <a:t>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Wygląd </a:t>
            </a:r>
            <a:r>
              <a:rPr lang="pl-PL" sz="1600" dirty="0"/>
              <a:t>twarzy tej </a:t>
            </a:r>
            <a:r>
              <a:rPr lang="pl-PL" sz="1600" dirty="0" smtClean="0"/>
              <a:t>dziewczyny</a:t>
            </a:r>
          </a:p>
          <a:p>
            <a:pPr marL="0" indent="0">
              <a:buNone/>
            </a:pPr>
            <a:r>
              <a:rPr lang="pl-PL" sz="1600" dirty="0" smtClean="0"/>
              <a:t>Jakby </a:t>
            </a:r>
            <a:r>
              <a:rPr lang="pl-PL" sz="1600" dirty="0"/>
              <a:t>najadła się cytryny.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716016" y="1600200"/>
            <a:ext cx="3672408" cy="3845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/>
              <a:t>Mówią o nim, że ma wielkie oczy</a:t>
            </a:r>
            <a:r>
              <a:rPr lang="pl-PL" sz="1600" dirty="0" smtClean="0"/>
              <a:t>,</a:t>
            </a:r>
            <a:r>
              <a:rPr lang="pl-PL" sz="1600" dirty="0"/>
              <a:t>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Gdy </a:t>
            </a:r>
            <a:r>
              <a:rPr lang="pl-PL" sz="1600" dirty="0"/>
              <a:t>się do naszego umysłu wtoczy</a:t>
            </a:r>
            <a:r>
              <a:rPr lang="pl-PL" sz="1600" dirty="0" smtClean="0"/>
              <a:t>,</a:t>
            </a:r>
            <a:r>
              <a:rPr lang="pl-PL" sz="1600" dirty="0"/>
              <a:t>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Trzęsie </a:t>
            </a:r>
            <a:r>
              <a:rPr lang="pl-PL" sz="1600" dirty="0"/>
              <a:t>nami </a:t>
            </a:r>
            <a:r>
              <a:rPr lang="pl-PL" sz="1600" dirty="0" smtClean="0"/>
              <a:t>śmiało</a:t>
            </a:r>
            <a:r>
              <a:rPr lang="pl-PL" sz="1600" dirty="0"/>
              <a:t> 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I </a:t>
            </a:r>
            <a:r>
              <a:rPr lang="pl-PL" sz="1600" dirty="0"/>
              <a:t>paraliżuje całe ciało</a:t>
            </a:r>
            <a:r>
              <a:rPr lang="pl-PL" sz="1600" dirty="0" smtClean="0"/>
              <a:t>.</a:t>
            </a:r>
          </a:p>
          <a:p>
            <a:endParaRPr lang="pl-PL" sz="1600" dirty="0"/>
          </a:p>
          <a:p>
            <a:pPr marL="0" indent="0">
              <a:buNone/>
            </a:pPr>
            <a:r>
              <a:rPr lang="pl-PL" sz="1600" dirty="0"/>
              <a:t>Gdy się w nasze serce wkrada</a:t>
            </a:r>
            <a:r>
              <a:rPr lang="pl-PL" sz="1600" dirty="0" smtClean="0"/>
              <a:t>,</a:t>
            </a:r>
            <a:r>
              <a:rPr lang="pl-PL" sz="1600" dirty="0"/>
              <a:t>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To </a:t>
            </a:r>
            <a:r>
              <a:rPr lang="pl-PL" sz="1600" dirty="0"/>
              <a:t>naszymi myślami włada</a:t>
            </a:r>
            <a:r>
              <a:rPr lang="pl-PL" sz="1600" dirty="0" smtClean="0"/>
              <a:t>,</a:t>
            </a:r>
            <a:r>
              <a:rPr lang="pl-PL" sz="1600" dirty="0"/>
              <a:t>  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Marszczy </a:t>
            </a:r>
            <a:r>
              <a:rPr lang="pl-PL" sz="1600" dirty="0"/>
              <a:t>nam nosek, oczy i czoło</a:t>
            </a:r>
            <a:r>
              <a:rPr lang="pl-PL" sz="1600" dirty="0" smtClean="0"/>
              <a:t>,</a:t>
            </a:r>
            <a:r>
              <a:rPr lang="pl-PL" sz="1600" dirty="0"/>
              <a:t>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Tupie </a:t>
            </a:r>
            <a:r>
              <a:rPr lang="pl-PL" sz="1600" dirty="0"/>
              <a:t>nóżką i rączką grozi wkoło.</a:t>
            </a:r>
          </a:p>
        </p:txBody>
      </p:sp>
      <p:sp>
        <p:nvSpPr>
          <p:cNvPr id="5" name="Prostokąt 4"/>
          <p:cNvSpPr/>
          <p:nvPr/>
        </p:nvSpPr>
        <p:spPr>
          <a:xfrm>
            <a:off x="683568" y="5638332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(Zagadki mogą być czytane przez rodzica, pochodzą z: J. Heller. </a:t>
            </a:r>
            <a:r>
              <a:rPr lang="pl-PL" i="1" dirty="0"/>
              <a:t>Propozycje zabaw i zajęć do wykorzystania do pracy nad emocjami. Twórczy nauczyciel nr 18 2009, s.54)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88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Zabawa ruchowa „Podróż do krainy: złości, radości i smutku”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259632" y="1600200"/>
            <a:ext cx="6665168" cy="48737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Ustawiamy się </a:t>
            </a:r>
            <a:r>
              <a:rPr lang="pl-PL" dirty="0"/>
              <a:t>w pociąg i </a:t>
            </a:r>
            <a:r>
              <a:rPr lang="pl-PL" dirty="0" smtClean="0"/>
              <a:t>jedziemy </a:t>
            </a:r>
            <a:r>
              <a:rPr lang="pl-PL" dirty="0"/>
              <a:t>do tajemniczego kraju (można zaśpiewać „Jedzie pociąg z daleka</a:t>
            </a:r>
            <a:r>
              <a:rPr lang="pl-PL" dirty="0" smtClean="0"/>
              <a:t>”). </a:t>
            </a:r>
            <a:r>
              <a:rPr lang="pl-PL" dirty="0"/>
              <a:t>N</a:t>
            </a:r>
            <a:r>
              <a:rPr lang="pl-PL" dirty="0" smtClean="0"/>
              <a:t>ajpierw </a:t>
            </a:r>
            <a:r>
              <a:rPr lang="pl-PL" dirty="0"/>
              <a:t>pociąg zatrzymuje się w </a:t>
            </a:r>
            <a:r>
              <a:rPr lang="pl-PL" b="1" dirty="0"/>
              <a:t>krainie </a:t>
            </a:r>
            <a:r>
              <a:rPr lang="pl-PL" b="1" dirty="0" smtClean="0"/>
              <a:t>złości</a:t>
            </a:r>
            <a:r>
              <a:rPr lang="pl-PL" dirty="0" smtClean="0"/>
              <a:t>. </a:t>
            </a:r>
            <a:r>
              <a:rPr lang="pl-PL" dirty="0"/>
              <a:t>T</a:t>
            </a:r>
            <a:r>
              <a:rPr lang="pl-PL" dirty="0" smtClean="0"/>
              <a:t>utaj </a:t>
            </a:r>
            <a:r>
              <a:rPr lang="pl-PL" dirty="0"/>
              <a:t>ludzie chodzą </a:t>
            </a:r>
            <a:r>
              <a:rPr lang="pl-PL" dirty="0" smtClean="0"/>
              <a:t>obrażeni, </a:t>
            </a:r>
            <a:r>
              <a:rPr lang="pl-PL" dirty="0"/>
              <a:t>źli i zagniewani, tupią nogami, rzucają się na ziemię, potrząsają głowami, zaciskają dłonie w pięści i krzyczą.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Następnie </a:t>
            </a:r>
            <a:r>
              <a:rPr lang="pl-PL" dirty="0"/>
              <a:t>pociąg rusza dalej i zatrzymuje się w </a:t>
            </a:r>
            <a:r>
              <a:rPr lang="pl-PL" b="1" dirty="0"/>
              <a:t>krainie smutku</a:t>
            </a:r>
            <a:r>
              <a:rPr lang="pl-PL" dirty="0"/>
              <a:t>. Tutaj ludzie chodzą markotni, płaczą, siedzą przygnębieni obok siebie.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Znowu </a:t>
            </a:r>
            <a:r>
              <a:rPr lang="pl-PL" dirty="0"/>
              <a:t>pociąg nas wzywa musimy jechać dalej. Pociąg zatrzymuje się, dotarliśmy do końcowej stacji. Jesteśmy w </a:t>
            </a:r>
            <a:r>
              <a:rPr lang="pl-PL" b="1" dirty="0"/>
              <a:t>krainie radości</a:t>
            </a:r>
            <a:r>
              <a:rPr lang="pl-PL" dirty="0"/>
              <a:t>, ludzie którzy tu mieszkają są zawsze uśmiechnięci, cieszą się od samego rana, przeciągają się z zadowoleniem i witają się z nami serdecznie.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Na </a:t>
            </a:r>
            <a:r>
              <a:rPr lang="pl-PL" dirty="0"/>
              <a:t>koniec pociąg wraca do domu. Dzieci wypowiadają się w której krainie podobało im się najbardziej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3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Gra mimiczna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115616" y="1916832"/>
            <a:ext cx="6809184" cy="455712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Rodzic </a:t>
            </a:r>
            <a:r>
              <a:rPr lang="pl-PL" dirty="0"/>
              <a:t>czyta poszczególne zdania, a dziecko </a:t>
            </a:r>
            <a:r>
              <a:rPr lang="pl-PL" dirty="0" smtClean="0"/>
              <a:t>miną i postawą </a:t>
            </a:r>
            <a:r>
              <a:rPr lang="pl-PL" dirty="0"/>
              <a:t>wyraża jaki ma nastrój w danej sytuacji:</a:t>
            </a:r>
            <a:br>
              <a:rPr lang="pl-PL" dirty="0"/>
            </a:br>
            <a:r>
              <a:rPr lang="pl-PL" dirty="0"/>
              <a:t>„Ewa dostała prezent od babci”, „Bartek zgubił swój ulubiony samochód”, „Za oknem pada zielony śnieg”, „Zobaczyłem groźnego, dużego psa”, „ Mama kupiła mi lody”, „ Rozdarła się moja ulubiona bluzeczka”, „Jadę na rowerze i nagle ona zaczyna się unosić</a:t>
            </a:r>
            <a:r>
              <a:rPr lang="pl-PL" dirty="0" smtClean="0"/>
              <a:t>” </a:t>
            </a:r>
            <a:r>
              <a:rPr lang="pl-PL" dirty="0"/>
              <a:t>itp.</a:t>
            </a:r>
          </a:p>
        </p:txBody>
      </p:sp>
    </p:spTree>
    <p:extLst>
      <p:ext uri="{BB962C8B-B14F-4D97-AF65-F5344CB8AC3E}">
        <p14:creationId xmlns:p14="http://schemas.microsoft.com/office/powerpoint/2010/main" val="16075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Piosenka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475656" y="1772816"/>
            <a:ext cx="6449144" cy="4701136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Słuchanie piosenki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     Co czuje misio Mniam </a:t>
            </a:r>
            <a:r>
              <a:rPr lang="pl-PL" dirty="0" err="1" smtClean="0"/>
              <a:t>Mniam</a:t>
            </a:r>
            <a:r>
              <a:rPr lang="pl-PL" dirty="0" smtClean="0"/>
              <a:t>?</a:t>
            </a:r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link do skopiowania: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>
                <a:hlinkClick r:id="rId2"/>
              </a:rPr>
              <a:t>https</a:t>
            </a:r>
            <a:r>
              <a:rPr lang="pl-PL">
                <a:hlinkClick r:id="rId2"/>
              </a:rPr>
              <a:t>://</a:t>
            </a:r>
            <a:r>
              <a:rPr lang="pl-PL" smtClean="0">
                <a:hlinkClick r:id="rId2"/>
              </a:rPr>
              <a:t>www.youtube.com/watch?v=yfM-p2u4B3g&amp;list=PLarc09zio8BXTxRucpMq7rPFPZ-zDgIQL&amp;index=46&amp;app=desktop</a:t>
            </a:r>
            <a:endParaRPr lang="pl-PL" smtClean="0"/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4571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Księga emocji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827584" y="1600200"/>
            <a:ext cx="7097216" cy="487375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Malujemy wskazaną emocję </a:t>
            </a:r>
            <a:r>
              <a:rPr lang="pl-PL" dirty="0"/>
              <a:t>najlepiej farbami lub kredkami. Może to być rysunek całkiem abstrakcyjny, a </a:t>
            </a:r>
            <a:r>
              <a:rPr lang="pl-PL" dirty="0" smtClean="0"/>
              <a:t>może </a:t>
            </a:r>
            <a:r>
              <a:rPr lang="pl-PL" dirty="0"/>
              <a:t>dziecko namalować siebie kiedy jest </a:t>
            </a:r>
            <a:r>
              <a:rPr lang="pl-PL" dirty="0" smtClean="0"/>
              <a:t>złe/wściekłe, radosne, smutne, zawstydzone, zdziwione, szczęśliwe itp.</a:t>
            </a:r>
            <a:r>
              <a:rPr lang="pl-PL" b="1" dirty="0"/>
              <a:t>  </a:t>
            </a:r>
            <a:r>
              <a:rPr lang="pl-PL" dirty="0" smtClean="0"/>
              <a:t>Można </a:t>
            </a:r>
            <a:r>
              <a:rPr lang="pl-PL" dirty="0"/>
              <a:t>z dziećmi wcześniej porozmawiać na temat kojarzących się z emocjami kolorów. np. złość - czerwony, radość - różowy, wstyd - zielony, smutek  - niebieski. Oczywiście skojarzenia mogą być dowolne, ale można pobawić się z dzieckiem w zabawę "Jaki kolor kojarzy ci się z radością, </a:t>
            </a:r>
            <a:r>
              <a:rPr lang="pl-PL" dirty="0" smtClean="0"/>
              <a:t>złością</a:t>
            </a:r>
            <a:r>
              <a:rPr lang="pl-PL" dirty="0"/>
              <a:t>, smutkiem itp."</a:t>
            </a:r>
          </a:p>
        </p:txBody>
      </p:sp>
    </p:spTree>
    <p:extLst>
      <p:ext uri="{BB962C8B-B14F-4D97-AF65-F5344CB8AC3E}">
        <p14:creationId xmlns:p14="http://schemas.microsoft.com/office/powerpoint/2010/main" val="32901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296</TotalTime>
  <Words>1102</Words>
  <Application>Microsoft Office PowerPoint</Application>
  <PresentationFormat>Pokaz na ekranie (4:3)</PresentationFormat>
  <Paragraphs>152</Paragraphs>
  <Slides>29</Slides>
  <Notes>1</Notes>
  <HiddenSlides>0</HiddenSlides>
  <MMClips>4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Linki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5" baseType="lpstr">
      <vt:lpstr>Calibri</vt:lpstr>
      <vt:lpstr>Century Schoolbook</vt:lpstr>
      <vt:lpstr>Wingdings</vt:lpstr>
      <vt:lpstr>Wingdings 2</vt:lpstr>
      <vt:lpstr>Wykusz</vt:lpstr>
      <vt:lpstr>https://www.lulek.tv/vod/clip/jak-czuje-sie-mis-emocje-piosenka-dla-dzieci-92</vt:lpstr>
      <vt:lpstr>EMOCJE</vt:lpstr>
      <vt:lpstr>Prezentacja programu PowerPoint</vt:lpstr>
      <vt:lpstr>Cele naszych działań:</vt:lpstr>
      <vt:lpstr>Prezentacja programu PowerPoint</vt:lpstr>
      <vt:lpstr>Zagadki słowne dotyczące emocji</vt:lpstr>
      <vt:lpstr>Zabawa ruchowa „Podróż do krainy: złości, radości i smutku”</vt:lpstr>
      <vt:lpstr>Gra mimiczna</vt:lpstr>
      <vt:lpstr>Piosenka</vt:lpstr>
      <vt:lpstr>Księga emocji</vt:lpstr>
      <vt:lpstr>Księga emocji</vt:lpstr>
      <vt:lpstr>Prezentacja programu PowerPoint</vt:lpstr>
      <vt:lpstr>Wiersz D. Gellner „Zły humorek”</vt:lpstr>
      <vt:lpstr>Rozmowa na temat emocji: </vt:lpstr>
      <vt:lpstr>Zabawa „Głaskanie jeża” </vt:lpstr>
      <vt:lpstr>Co czuję ja, co czujesz ty</vt:lpstr>
      <vt:lpstr>ZŁOŚĆ W OCZACH DZIECKA</vt:lpstr>
      <vt:lpstr>Prezentacja programu PowerPoint</vt:lpstr>
      <vt:lpstr>PIZZA - Masażyk na plecach na poprawę nastroju (w parach: rodzic – dziecko ). zabawa włoska, oprac. M.Bogdanowicz „Przytulanki, czyli wierszyki na dziecięce masażyki</vt:lpstr>
      <vt:lpstr>Rozmowa na temat emocji: </vt:lpstr>
      <vt:lpstr>Zabawa Pomidor</vt:lpstr>
      <vt:lpstr>Rytmika bez wirusika</vt:lpstr>
      <vt:lpstr>RADOŚĆ OCZACH DZIECKA</vt:lpstr>
      <vt:lpstr>Prezentacja programu PowerPoint</vt:lpstr>
      <vt:lpstr>Słuchanie bajki „Smutne miasto”  A. Grzesiak</vt:lpstr>
      <vt:lpstr>Rozmowa na temat opowiadania  i emocji:</vt:lpstr>
      <vt:lpstr>Muzyczne nastroje</vt:lpstr>
      <vt:lpstr>Ćwiczenia relaksacyjne</vt:lpstr>
      <vt:lpstr>SMUTEK W OCZACH DZIECKA</vt:lpstr>
      <vt:lpstr>W TEN SPOSÓB ZOSTAŁY DZIECIOM PRZYBLIŻONE ZAGADNIENIA DOTYCZĄCE EMOCJI I MAM NADZIEJĘ, ŻE DOBRZE SIĘ PRZY TYM BAWIŁY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EMOCJE</dc:title>
  <dc:creator>Ala1</dc:creator>
  <cp:lastModifiedBy>Maria Struzik</cp:lastModifiedBy>
  <cp:revision>30</cp:revision>
  <dcterms:created xsi:type="dcterms:W3CDTF">2020-04-24T20:35:29Z</dcterms:created>
  <dcterms:modified xsi:type="dcterms:W3CDTF">2020-04-30T06:08:53Z</dcterms:modified>
</cp:coreProperties>
</file>