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09E"/>
    <a:srgbClr val="666699"/>
    <a:srgbClr val="988D9B"/>
    <a:srgbClr val="5E5E8C"/>
    <a:srgbClr val="395F97"/>
    <a:srgbClr val="5C5B6D"/>
    <a:srgbClr val="CC3399"/>
    <a:srgbClr val="800080"/>
    <a:srgbClr val="FF00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61DE-43CA-481C-924F-F11B6FB159D7}" type="datetimeFigureOut">
              <a:rPr lang="sk-SK" smtClean="0"/>
              <a:pPr/>
              <a:t>12. 5. 2020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D2E2-FC4C-4B16-BFA0-CC0E743966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714612" y="428604"/>
            <a:ext cx="5357850" cy="510778"/>
          </a:xfrm>
          <a:prstGeom prst="flowChartAlternateProcess">
            <a:avLst/>
          </a:prstGeom>
          <a:ln w="57150">
            <a:solidFill>
              <a:srgbClr val="9933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9933FF"/>
                </a:solidFill>
                <a:latin typeface="Arial Black" pitchFamily="34" charset="0"/>
              </a:rPr>
              <a:t>NERVOVÁ SÚSTAVA</a:t>
            </a:r>
            <a:endParaRPr lang="sk-SK" sz="2400" b="1" dirty="0">
              <a:solidFill>
                <a:srgbClr val="9933FF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000628" y="6000768"/>
            <a:ext cx="364333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>
                <a:solidFill>
                  <a:srgbClr val="6600CC"/>
                </a:solidFill>
                <a:latin typeface="Arial Black" pitchFamily="34" charset="0"/>
              </a:rPr>
              <a:t>Spracovala: RNDr. </a:t>
            </a:r>
            <a:r>
              <a:rPr lang="sk-SK" sz="1400" dirty="0" err="1" smtClean="0">
                <a:solidFill>
                  <a:srgbClr val="6600CC"/>
                </a:solidFill>
                <a:latin typeface="Arial Black" pitchFamily="34" charset="0"/>
              </a:rPr>
              <a:t>Glatzová</a:t>
            </a:r>
            <a:r>
              <a:rPr lang="sk-SK" sz="1400" dirty="0" smtClean="0">
                <a:solidFill>
                  <a:srgbClr val="6600CC"/>
                </a:solidFill>
                <a:latin typeface="Arial Black" pitchFamily="34" charset="0"/>
              </a:rPr>
              <a:t> Renáta</a:t>
            </a:r>
            <a:endParaRPr lang="sk-SK" sz="1400" dirty="0">
              <a:solidFill>
                <a:srgbClr val="66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orphonix.com/software/education/science/brain/game/specimens/images/nervous_syste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3814311" cy="478634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42844" y="785794"/>
            <a:ext cx="46434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CC3399"/>
                </a:solidFill>
                <a:latin typeface="Arial Black" pitchFamily="34" charset="0"/>
              </a:rPr>
              <a:t>Obvodová nervová sústava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 mozgové a miechové nervy -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vedú vzruchy           do kostrových svalov a podieľajú sa na pohybe tela, ich činnosť ovládame vôľou, </a:t>
            </a: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mozgové nervy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vedú vzruchy najmä                  do zmyslových orgánov</a:t>
            </a:r>
          </a:p>
          <a:p>
            <a:pPr>
              <a:buFont typeface="Wingdings" pitchFamily="2" charset="2"/>
              <a:buChar char="Ø"/>
            </a:pPr>
            <a:r>
              <a:rPr lang="sk-SK" sz="2400" dirty="0" smtClean="0">
                <a:solidFill>
                  <a:srgbClr val="FFFF00"/>
                </a:solidFill>
                <a:latin typeface="Arial Black" pitchFamily="34" charset="0"/>
              </a:rPr>
              <a:t> útrobné nervy - </a:t>
            </a:r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zabezpečujú činnosť vnútorných orgánov, ich činnosť neovládame vôľou</a:t>
            </a:r>
            <a:endParaRPr lang="sk-SK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giphy.com/media/rISxyd2RQfsic/giph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588" y="3214686"/>
            <a:ext cx="5286412" cy="2961807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00034" y="35716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Mozgom pretečie za 1 minútu približne 1 l krvi.</a:t>
            </a:r>
          </a:p>
          <a:p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Na činnosť mozgu sú dôležité živiny a kyslík, ktoré privádza krv. </a:t>
            </a:r>
          </a:p>
          <a:p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Pri nedostatku kyslíka po 3 – 5 min. nervové tkanivo v mozgu odumiera. </a:t>
            </a:r>
          </a:p>
          <a:p>
            <a:r>
              <a:rPr lang="sk-SK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sk-SK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3556" name="Picture 4" descr="http://media.giphy.com/media/38tjCITcNUmWc/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571744"/>
            <a:ext cx="358542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4786322"/>
            <a:ext cx="885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Nervová sústava - reguluje životné procesy v tele. Zabezpečuje:</a:t>
            </a:r>
          </a:p>
          <a:p>
            <a:r>
              <a:rPr lang="sk-SK" sz="3000" dirty="0" smtClean="0">
                <a:solidFill>
                  <a:schemeClr val="bg1"/>
                </a:solidFill>
                <a:latin typeface="Arial Black" pitchFamily="34" charset="0"/>
              </a:rPr>
              <a:t>- prijímanie, prenos a spracovanie nervových vzruchov</a:t>
            </a:r>
            <a:endParaRPr lang="sk-SK" sz="3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42844" y="4643446"/>
            <a:ext cx="364333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Neurón</a:t>
            </a:r>
            <a:r>
              <a:rPr lang="sk-SK" dirty="0" smtClean="0">
                <a:latin typeface="Arial Black" pitchFamily="34" charset="0"/>
              </a:rPr>
              <a:t> - nervová bunka</a:t>
            </a:r>
          </a:p>
          <a:p>
            <a:pPr>
              <a:buFontTx/>
              <a:buChar char="-"/>
            </a:pPr>
            <a:r>
              <a:rPr lang="sk-SK" dirty="0" smtClean="0">
                <a:latin typeface="Arial Black" pitchFamily="34" charset="0"/>
              </a:rPr>
              <a:t>základná stavebná jednotka NS</a:t>
            </a:r>
          </a:p>
          <a:p>
            <a:pPr>
              <a:buFontTx/>
              <a:buChar char="-"/>
            </a:pPr>
            <a:r>
              <a:rPr lang="sk-SK" dirty="0">
                <a:latin typeface="Arial Black" pitchFamily="34" charset="0"/>
              </a:rPr>
              <a:t> </a:t>
            </a:r>
            <a:r>
              <a:rPr lang="sk-SK" dirty="0" smtClean="0">
                <a:latin typeface="Arial Black" pitchFamily="34" charset="0"/>
              </a:rPr>
              <a:t>zachytáva z okolitého prostredia podnety a mení ich na elektrický impulz -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vzruch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072066" y="64291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Arial Black" pitchFamily="34" charset="0"/>
              </a:rPr>
              <a:t>t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elo bunky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929422" y="12858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krátke výbežky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786578" y="457200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dlhý výbežok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357686" y="38576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obal dlhého výbežku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57224" y="30003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jadro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3643306" y="928670"/>
            <a:ext cx="1357322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V="1">
            <a:off x="5572132" y="1714488"/>
            <a:ext cx="1357322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V="1">
            <a:off x="4429124" y="4286256"/>
            <a:ext cx="1357322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V="1">
            <a:off x="5429256" y="4929198"/>
            <a:ext cx="1357322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1643042" y="2071678"/>
            <a:ext cx="1357322" cy="10001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uploads.projectx/Jun1820140718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929090" cy="392909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500562" y="42860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Reflex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odpoveď na podnet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prebieha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v reflexnom oblúku</a:t>
            </a:r>
            <a:endParaRPr lang="sk-SK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429124" y="192880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1 - podráždenie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zmyslových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buniek (receptorov)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29124" y="300037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2 - prenos </a:t>
            </a:r>
            <a:r>
              <a:rPr lang="sk-SK" b="1" dirty="0" smtClean="0">
                <a:solidFill>
                  <a:schemeClr val="bg1"/>
                </a:solidFill>
                <a:latin typeface="Arial Black" pitchFamily="34" charset="0"/>
              </a:rPr>
              <a:t>informácie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dostredivým nervom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do ústredia nervovej sústavy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29124" y="421481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3 - z ústredia sa šíri odpoveď - vzruch,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odstredivým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nervom                do </a:t>
            </a:r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výkonného orgánu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(svalu)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enáta\Pictures\NS 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66"/>
            <a:ext cx="4993106" cy="595836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857620" y="178592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cap="all" dirty="0" err="1" smtClean="0">
                <a:solidFill>
                  <a:srgbClr val="FF0000"/>
                </a:solidFill>
                <a:latin typeface="Arial Black" pitchFamily="34" charset="0"/>
              </a:rPr>
              <a:t>úSTREDNá</a:t>
            </a:r>
            <a:r>
              <a:rPr lang="sk-SK" sz="36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sk-SK" sz="3600" cap="all" dirty="0" err="1" smtClean="0">
                <a:solidFill>
                  <a:srgbClr val="FF0000"/>
                </a:solidFill>
                <a:latin typeface="Arial Black" pitchFamily="34" charset="0"/>
              </a:rPr>
              <a:t>NERVOVá</a:t>
            </a:r>
            <a:r>
              <a:rPr lang="sk-SK" sz="36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sk-SK" sz="3600" cap="all" dirty="0" err="1" smtClean="0">
                <a:solidFill>
                  <a:srgbClr val="FF0000"/>
                </a:solidFill>
                <a:latin typeface="Arial Black" pitchFamily="34" charset="0"/>
              </a:rPr>
              <a:t>SúSTAVA</a:t>
            </a:r>
            <a:r>
              <a:rPr lang="sk-SK" sz="3600" cap="all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sk-SK" sz="3600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357686" y="642918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cap="all" dirty="0" smtClean="0">
                <a:solidFill>
                  <a:schemeClr val="bg1"/>
                </a:solidFill>
                <a:latin typeface="Arial Black" pitchFamily="34" charset="0"/>
              </a:rPr>
              <a:t>mozog</a:t>
            </a:r>
            <a:endParaRPr lang="sk-SK" sz="3200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429256" y="4786322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cap="all" dirty="0" err="1" smtClean="0">
                <a:solidFill>
                  <a:schemeClr val="bg1"/>
                </a:solidFill>
                <a:latin typeface="Arial Black" pitchFamily="34" charset="0"/>
              </a:rPr>
              <a:t>mIECHA</a:t>
            </a:r>
            <a:endParaRPr lang="sk-SK" sz="3200" cap="all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357422" y="714356"/>
            <a:ext cx="1928826" cy="1428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>
            <a:off x="2285984" y="4572008"/>
            <a:ext cx="3071834" cy="5715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rugdiscovery.com/upimages/1379367760_sch%20drugs%20brain%20tissu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890" r="13186"/>
          <a:stretch>
            <a:fillRect/>
          </a:stretch>
        </p:blipFill>
        <p:spPr bwMode="auto">
          <a:xfrm>
            <a:off x="4429124" y="428604"/>
            <a:ext cx="4341248" cy="564360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85720" y="1142984"/>
            <a:ext cx="40719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rgbClr val="FF0000"/>
                </a:solidFill>
                <a:latin typeface="Arial Black" pitchFamily="34" charset="0"/>
              </a:rPr>
              <a:t>Mozog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uložený v lebečnej dutine</a:t>
            </a:r>
          </a:p>
          <a:p>
            <a:pPr>
              <a:buFont typeface="Wingdings" pitchFamily="2" charset="2"/>
              <a:buChar char="Ø"/>
            </a:pPr>
            <a:r>
              <a:rPr lang="sk-SK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chránia ho mozgové blany, mozgovomiechový mok a kosti lebky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chef.bbci.co.uk/wwfeatures/624_351/images/live/p0/28/qs/p028qsgx.jpg"/>
          <p:cNvPicPr>
            <a:picLocks noChangeAspect="1" noChangeArrowheads="1"/>
          </p:cNvPicPr>
          <p:nvPr/>
        </p:nvPicPr>
        <p:blipFill>
          <a:blip r:embed="rId2"/>
          <a:srcRect l="21635" r="25480"/>
          <a:stretch>
            <a:fillRect/>
          </a:stretch>
        </p:blipFill>
        <p:spPr bwMode="auto">
          <a:xfrm>
            <a:off x="2214546" y="1285860"/>
            <a:ext cx="4143404" cy="4407044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71472" y="357166"/>
            <a:ext cx="5500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Predný mozog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tvoria dve pologule. Sú v nich uložené centrá pre vyššiu nervovú činnosť,   spracúvajú zmyslové podnety a riadia uvedomelé pohyby.</a:t>
            </a:r>
            <a:endParaRPr lang="sk-SK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429388" y="271462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Mozoček -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riadi rovnováhu a presnosť pohybov</a:t>
            </a:r>
            <a:endParaRPr lang="sk-SK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072198" y="5288340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Predĺžená miecha -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centrum dýchacích reflexov, činnosti srdca, </a:t>
            </a:r>
            <a:r>
              <a:rPr lang="sk-SK" sz="1600" dirty="0" err="1" smtClean="0">
                <a:solidFill>
                  <a:schemeClr val="bg1"/>
                </a:solidFill>
                <a:latin typeface="Arial Black" pitchFamily="34" charset="0"/>
              </a:rPr>
              <a:t>preĺtania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, kýchania, kašľania ...</a:t>
            </a:r>
            <a:endParaRPr lang="sk-SK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215074" y="400050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Stredný mozog -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riadi zrakové a sluchové reflexy</a:t>
            </a:r>
            <a:endParaRPr lang="sk-SK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42844" y="2786058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>
                <a:solidFill>
                  <a:srgbClr val="FF0000"/>
                </a:solidFill>
                <a:latin typeface="Arial Black" pitchFamily="34" charset="0"/>
              </a:rPr>
              <a:t>Medzimozog</a:t>
            </a:r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 -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riadi centrá hladu, strachu, agresivity, činnosť vnútorných orgánov a žliaz.</a:t>
            </a:r>
            <a:endParaRPr lang="sk-SK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000760" y="1071546"/>
            <a:ext cx="2500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rgbClr val="FF0000"/>
                </a:solidFill>
                <a:latin typeface="Arial Black" pitchFamily="34" charset="0"/>
              </a:rPr>
              <a:t>Sivá mozgová kôra - </a:t>
            </a:r>
            <a:r>
              <a:rPr lang="sk-SK" sz="1600" dirty="0" smtClean="0">
                <a:solidFill>
                  <a:schemeClr val="bg1"/>
                </a:solidFill>
                <a:latin typeface="Arial Black" pitchFamily="34" charset="0"/>
              </a:rPr>
              <a:t>na povrchu pologúľ predného mozgu - člení sa do závitov</a:t>
            </a:r>
            <a:endParaRPr lang="sk-SK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1" name="Rovná spojovacia šípka 10"/>
          <p:cNvCxnSpPr/>
          <p:nvPr/>
        </p:nvCxnSpPr>
        <p:spPr>
          <a:xfrm flipV="1">
            <a:off x="5214942" y="2857496"/>
            <a:ext cx="1214446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rot="5400000" flipH="1" flipV="1">
            <a:off x="5250661" y="1607331"/>
            <a:ext cx="92869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 flipV="1">
            <a:off x="1428728" y="2500306"/>
            <a:ext cx="300039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>
            <a:off x="2643174" y="1500174"/>
            <a:ext cx="1000132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4500562" y="3143248"/>
            <a:ext cx="2000264" cy="8572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4786314" y="4000504"/>
            <a:ext cx="1571636" cy="1144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brázky na projekty\Untitled.png"/>
          <p:cNvPicPr>
            <a:picLocks noChangeAspect="1" noChangeArrowheads="1"/>
          </p:cNvPicPr>
          <p:nvPr/>
        </p:nvPicPr>
        <p:blipFill>
          <a:blip r:embed="rId2"/>
          <a:srcRect r="38281" b="56944"/>
          <a:stretch>
            <a:fillRect/>
          </a:stretch>
        </p:blipFill>
        <p:spPr bwMode="auto">
          <a:xfrm>
            <a:off x="428596" y="2143116"/>
            <a:ext cx="8286808" cy="3251778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571472" y="571480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Arial Black" pitchFamily="34" charset="0"/>
              </a:rPr>
              <a:t>Laloky mozgovej kôry predného mozgu riadia rozličné činnosti organizmu:</a:t>
            </a:r>
            <a:endParaRPr lang="sk-SK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14678" y="214290"/>
            <a:ext cx="4857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 Black" pitchFamily="34" charset="0"/>
              </a:rPr>
              <a:t>MIECHA</a:t>
            </a: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valcovitý stĺpec nervového tkaniva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uložená v chrbticovom kanáli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siaha asi do dvoch tretín chrbtice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spracúva podnety z kože, svalov, vnútorných orgánov</a:t>
            </a:r>
          </a:p>
          <a:p>
            <a:pPr>
              <a:buFont typeface="Wingdings" pitchFamily="2" charset="2"/>
              <a:buChar char="Ø"/>
            </a:pPr>
            <a:r>
              <a:rPr lang="sk-SK" dirty="0" smtClean="0">
                <a:solidFill>
                  <a:schemeClr val="bg1"/>
                </a:solidFill>
                <a:latin typeface="Arial Black" pitchFamily="34" charset="0"/>
              </a:rPr>
              <a:t> centrum jednoduchých reflexov</a:t>
            </a:r>
            <a:endParaRPr lang="sk-SK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library.med.utah.edu/WebPath/jpeg5/CNS0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1E50"/>
              </a:clrFrom>
              <a:clrTo>
                <a:srgbClr val="001E50">
                  <a:alpha val="0"/>
                </a:srgbClr>
              </a:clrTo>
            </a:clrChange>
          </a:blip>
          <a:srcRect l="25867" r="22469"/>
          <a:stretch>
            <a:fillRect/>
          </a:stretch>
        </p:blipFill>
        <p:spPr bwMode="auto">
          <a:xfrm>
            <a:off x="714348" y="500042"/>
            <a:ext cx="2071702" cy="6116453"/>
          </a:xfrm>
          <a:prstGeom prst="rect">
            <a:avLst/>
          </a:prstGeom>
          <a:noFill/>
        </p:spPr>
      </p:pic>
      <p:pic>
        <p:nvPicPr>
          <p:cNvPr id="2052" name="Picture 4" descr="http://www.cedars-sinai.edu/Patients/Programs-and-Services/Spine-Center/The-Patient-Guide/Anatomy-of-the-Spine/Images/468380_SPINALCO_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28868"/>
            <a:ext cx="3265737" cy="4286280"/>
          </a:xfrm>
          <a:prstGeom prst="rect">
            <a:avLst/>
          </a:prstGeom>
          <a:noFill/>
        </p:spPr>
      </p:pic>
      <p:cxnSp>
        <p:nvCxnSpPr>
          <p:cNvPr id="6" name="Rovná spojovacia šípka 5"/>
          <p:cNvCxnSpPr/>
          <p:nvPr/>
        </p:nvCxnSpPr>
        <p:spPr>
          <a:xfrm rot="5400000">
            <a:off x="642910" y="2143116"/>
            <a:ext cx="4000528" cy="10001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857488" y="1857364"/>
            <a:ext cx="3857652" cy="32147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340</Words>
  <Application>Microsoft Office PowerPoint</Application>
  <PresentationFormat>Prezentácia na obrazovke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Renáta</dc:creator>
  <cp:lastModifiedBy>Žiak</cp:lastModifiedBy>
  <cp:revision>22</cp:revision>
  <dcterms:created xsi:type="dcterms:W3CDTF">2015-03-05T06:09:29Z</dcterms:created>
  <dcterms:modified xsi:type="dcterms:W3CDTF">2020-05-12T08:14:25Z</dcterms:modified>
</cp:coreProperties>
</file>